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  <p:sldMasterId id="2147483685" r:id="rId5"/>
  </p:sldMasterIdLst>
  <p:notesMasterIdLst>
    <p:notesMasterId r:id="rId40"/>
  </p:notesMasterIdLst>
  <p:sldIdLst>
    <p:sldId id="397" r:id="rId6"/>
    <p:sldId id="398" r:id="rId7"/>
    <p:sldId id="349" r:id="rId8"/>
    <p:sldId id="348" r:id="rId9"/>
    <p:sldId id="401" r:id="rId10"/>
    <p:sldId id="403" r:id="rId11"/>
    <p:sldId id="285" r:id="rId12"/>
    <p:sldId id="368" r:id="rId13"/>
    <p:sldId id="391" r:id="rId14"/>
    <p:sldId id="402" r:id="rId15"/>
    <p:sldId id="389" r:id="rId16"/>
    <p:sldId id="392" r:id="rId17"/>
    <p:sldId id="390" r:id="rId18"/>
    <p:sldId id="394" r:id="rId19"/>
    <p:sldId id="395" r:id="rId20"/>
    <p:sldId id="340" r:id="rId21"/>
    <p:sldId id="339" r:id="rId22"/>
    <p:sldId id="334" r:id="rId23"/>
    <p:sldId id="356" r:id="rId24"/>
    <p:sldId id="357" r:id="rId25"/>
    <p:sldId id="371" r:id="rId26"/>
    <p:sldId id="355" r:id="rId27"/>
    <p:sldId id="372" r:id="rId28"/>
    <p:sldId id="373" r:id="rId29"/>
    <p:sldId id="358" r:id="rId30"/>
    <p:sldId id="374" r:id="rId31"/>
    <p:sldId id="393" r:id="rId32"/>
    <p:sldId id="359" r:id="rId33"/>
    <p:sldId id="360" r:id="rId34"/>
    <p:sldId id="361" r:id="rId35"/>
    <p:sldId id="362" r:id="rId36"/>
    <p:sldId id="376" r:id="rId37"/>
    <p:sldId id="396" r:id="rId38"/>
    <p:sldId id="377" r:id="rId3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triel" panose="020B0604020202020204" charset="0"/>
      <p:regular r:id="rId45"/>
      <p:bold r:id="rId46"/>
      <p:italic r:id="rId47"/>
      <p:boldItalic r:id="rId48"/>
    </p:embeddedFont>
    <p:embeddedFont>
      <p:font typeface="Garamond" panose="02020404030301010803" pitchFamily="18" charset="0"/>
      <p:regular r:id="rId49"/>
      <p:bold r:id="rId50"/>
      <p:italic r:id="rId51"/>
    </p:embeddedFont>
    <p:embeddedFont>
      <p:font typeface="Times" panose="02020603050405020304" pitchFamily="18" charset="0"/>
      <p:regular r:id="rId52"/>
      <p:bold r:id="rId53"/>
      <p:italic r:id="rId54"/>
      <p:boldItalic r:id="rId55"/>
    </p:embeddedFont>
    <p:embeddedFont>
      <p:font typeface="Wingdings 2" panose="05020102010507070707" pitchFamily="18" charset="2"/>
      <p:regular r:id="rId56"/>
    </p:embeddedFont>
    <p:embeddedFont>
      <p:font typeface="Josefin Sans" panose="020B0604020202020204" charset="0"/>
      <p:regular r:id="rId57"/>
      <p:bold r:id="rId58"/>
      <p:italic r:id="rId59"/>
      <p:boldItalic r:id="rId6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E05"/>
    <a:srgbClr val="8965AB"/>
    <a:srgbClr val="B3CBE3"/>
    <a:srgbClr val="B5CEE4"/>
    <a:srgbClr val="EA8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553" autoAdjust="0"/>
  </p:normalViewPr>
  <p:slideViewPr>
    <p:cSldViewPr snapToGrid="0">
      <p:cViewPr varScale="1">
        <p:scale>
          <a:sx n="74" d="100"/>
          <a:sy n="74" d="100"/>
        </p:scale>
        <p:origin x="12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2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2712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-228600">
              <a:spcAft>
                <a:spcPts val="1800"/>
              </a:spcAft>
              <a:buClr>
                <a:srgbClr val="D51938"/>
              </a:buClr>
            </a:pPr>
            <a:r>
              <a:rPr lang="en-US" dirty="0"/>
              <a:t>Abut USA Architects:</a:t>
            </a:r>
            <a:r>
              <a:rPr lang="en-US" baseline="0" dirty="0"/>
              <a:t> </a:t>
            </a:r>
            <a:r>
              <a:rPr lang="en-US" sz="1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About us……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30 Year Old Regional Architectural Firm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Extensive K-12 School Design Portfolio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Extensive Experience in Public Projects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Completion of Multiple LEED Projects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USA CEO Led Concept Design for the Frederick Addition</a:t>
            </a:r>
            <a:endParaRPr lang="en-US" baseline="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033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02133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7905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0193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823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823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8236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80293" y="4693843"/>
            <a:ext cx="6242303" cy="3840415"/>
          </a:xfrm>
          <a:prstGeom prst="rect">
            <a:avLst/>
          </a:prstGeom>
        </p:spPr>
        <p:txBody>
          <a:bodyPr lIns="98743" tIns="98743" rIns="98743" bIns="98743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704975" y="1217613"/>
            <a:ext cx="4392613" cy="3294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6065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4055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2099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80293" y="4693843"/>
            <a:ext cx="6242303" cy="3840415"/>
          </a:xfrm>
          <a:prstGeom prst="rect">
            <a:avLst/>
          </a:prstGeom>
        </p:spPr>
        <p:txBody>
          <a:bodyPr lIns="98743" tIns="98743" rIns="98743" bIns="98743" anchor="t" anchorCtr="0">
            <a:noAutofit/>
          </a:bodyPr>
          <a:lstStyle/>
          <a:p>
            <a:endParaRPr dirty="0"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704975" y="1217613"/>
            <a:ext cx="4392613" cy="3294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3877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716620" y="4473892"/>
            <a:ext cx="5732948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492250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9350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659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16015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80293" y="4693843"/>
            <a:ext cx="6242303" cy="3840415"/>
          </a:xfrm>
          <a:prstGeom prst="rect">
            <a:avLst/>
          </a:prstGeom>
        </p:spPr>
        <p:txBody>
          <a:bodyPr lIns="98743" tIns="98743" rIns="98743" bIns="98743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704975" y="1217613"/>
            <a:ext cx="4392613" cy="3294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71992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80293" y="4693843"/>
            <a:ext cx="6242303" cy="3840415"/>
          </a:xfrm>
          <a:prstGeom prst="rect">
            <a:avLst/>
          </a:prstGeom>
        </p:spPr>
        <p:txBody>
          <a:bodyPr lIns="98743" tIns="98743" rIns="98743" bIns="98743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704975" y="1217613"/>
            <a:ext cx="4392613" cy="3294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1145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80293" y="4693843"/>
            <a:ext cx="6242303" cy="3840415"/>
          </a:xfrm>
          <a:prstGeom prst="rect">
            <a:avLst/>
          </a:prstGeom>
        </p:spPr>
        <p:txBody>
          <a:bodyPr lIns="98743" tIns="98743" rIns="98743" bIns="98743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704975" y="1217613"/>
            <a:ext cx="4392613" cy="3294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4764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59616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7900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24254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416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47780" y="4515339"/>
            <a:ext cx="5982207" cy="3694368"/>
          </a:xfrm>
          <a:prstGeom prst="rect">
            <a:avLst/>
          </a:prstGeom>
        </p:spPr>
        <p:txBody>
          <a:bodyPr lIns="94835" tIns="94835" rIns="94835" bIns="9483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171575"/>
            <a:ext cx="4224337" cy="3168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347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1" y="4400550"/>
            <a:ext cx="560831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4478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3321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701041" y="4400550"/>
            <a:ext cx="560831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4478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17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8382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668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472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03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6016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167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41"/>
          <p:cNvSpPr txBox="1">
            <a:spLocks noGrp="1"/>
          </p:cNvSpPr>
          <p:nvPr>
            <p:ph type="sldNum" idx="12"/>
          </p:nvPr>
        </p:nvSpPr>
        <p:spPr>
          <a:xfrm>
            <a:off x="8121600" y="6356351"/>
            <a:ext cx="3937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Community Meeting:  Schematic Design| Bay Brook Building | January 31, 2018 |www.baltimore21stcenturyschools.org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7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89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6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0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8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8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6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>
                <a:solidFill>
                  <a:schemeClr val="dk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41"/>
          <p:cNvSpPr txBox="1">
            <a:spLocks noGrp="1"/>
          </p:cNvSpPr>
          <p:nvPr>
            <p:ph type="sldNum" idx="4"/>
          </p:nvPr>
        </p:nvSpPr>
        <p:spPr>
          <a:xfrm>
            <a:off x="8294785" y="6356351"/>
            <a:ext cx="39375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32511" y="6497782"/>
            <a:ext cx="8356023" cy="223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Community Meeting:  January 31, 2018 | Bay Brook Building | January 31, 2018 |www.baltimore21stcenturyschools.org</a:t>
            </a:r>
          </a:p>
          <a:p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B34F-72BA-4B3C-89AE-452AAA73E24C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236A0-8C26-468D-BAFC-4F098CC99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esherman@bcps.k12.md.us" TargetMode="External"/><Relationship Id="rId2" Type="http://schemas.openxmlformats.org/officeDocument/2006/relationships/hyperlink" Target="mailto:nprice@bcps.k12.md.u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0D4CA2-15B0-4BE9-A4B3-EE295532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09"/>
          <a:stretch/>
        </p:blipFill>
        <p:spPr>
          <a:xfrm>
            <a:off x="-16630" y="0"/>
            <a:ext cx="10141532" cy="719882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Community Meeting: “Design Development” | Frederick | October 28, 2015  | www.baltimore21stcenturyschools.org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87"/>
          <p:cNvSpPr/>
          <p:nvPr/>
        </p:nvSpPr>
        <p:spPr>
          <a:xfrm>
            <a:off x="-1" y="5499833"/>
            <a:ext cx="9143995" cy="15310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88"/>
          <p:cNvSpPr txBox="1"/>
          <p:nvPr/>
        </p:nvSpPr>
        <p:spPr>
          <a:xfrm>
            <a:off x="301065" y="5714957"/>
            <a:ext cx="540226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2400" b="1" i="0" u="none" strike="noStrike" cap="none" baseline="30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400" b="1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Plan</a:t>
            </a:r>
          </a:p>
        </p:txBody>
      </p:sp>
      <p:sp>
        <p:nvSpPr>
          <p:cNvPr id="11" name="Shape 89"/>
          <p:cNvSpPr/>
          <p:nvPr/>
        </p:nvSpPr>
        <p:spPr>
          <a:xfrm>
            <a:off x="113454" y="0"/>
            <a:ext cx="1460317" cy="138764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9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98" y="180518"/>
            <a:ext cx="1409798" cy="11709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91"/>
          <p:cNvSpPr txBox="1"/>
          <p:nvPr/>
        </p:nvSpPr>
        <p:spPr>
          <a:xfrm>
            <a:off x="301065" y="6090032"/>
            <a:ext cx="5687173" cy="8002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SCHOOL </a:t>
            </a:r>
            <a:r>
              <a:rPr lang="en-US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Bay Brook Building </a:t>
            </a:r>
            <a:endParaRPr lang="en-US" sz="1200" b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COMMUNITY MEETING </a:t>
            </a:r>
            <a:r>
              <a:rPr lang="en-US" sz="12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Schematic Design</a:t>
            </a:r>
            <a:r>
              <a:rPr lang="en-US" sz="12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| January 31, 2018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9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6662" y="6065317"/>
            <a:ext cx="3153493" cy="685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39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617982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Schematic Site Plan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1132" y="1201718"/>
            <a:ext cx="351011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Site Organization: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</a:p>
          <a:p>
            <a:r>
              <a:rPr lang="en-US" sz="2200" dirty="0">
                <a:latin typeface="Calibri" panose="020F0502020204030204" pitchFamily="34" charset="0"/>
              </a:rPr>
              <a:t>▪ </a:t>
            </a:r>
            <a:r>
              <a:rPr lang="en-US" sz="2000" dirty="0">
                <a:latin typeface="Calibri" panose="020F0502020204030204" pitchFamily="34" charset="0"/>
              </a:rPr>
              <a:t>Provide for vehicular circulation from Virginia Ave with a parent drop off</a:t>
            </a:r>
          </a:p>
          <a:p>
            <a:r>
              <a:rPr lang="en-US" sz="2000" dirty="0">
                <a:latin typeface="Calibri" panose="020F0502020204030204" pitchFamily="34" charset="0"/>
              </a:rPr>
              <a:t>▪Orient the building to position the cafeteria and gym adjacent to the sports field and the recreation center.</a:t>
            </a:r>
          </a:p>
          <a:p>
            <a:r>
              <a:rPr lang="en-US" sz="2000" dirty="0">
                <a:latin typeface="Calibri" panose="020F0502020204030204" pitchFamily="34" charset="0"/>
              </a:rPr>
              <a:t>▪ Develop a pedestrian connection from the school to the  recreation center.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▪ Retain main school entrance on Virginia Avenue with bus drop-off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5772" y="924411"/>
            <a:ext cx="4183152" cy="5153861"/>
          </a:xfrm>
          <a:prstGeom prst="rect">
            <a:avLst/>
          </a:prstGeom>
        </p:spPr>
      </p:pic>
      <p:sp>
        <p:nvSpPr>
          <p:cNvPr id="15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84730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Schematic Site Sections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6377" y="-977374"/>
            <a:ext cx="3584676" cy="89574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46255" y="5060197"/>
            <a:ext cx="226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See handout #1</a:t>
            </a:r>
          </a:p>
        </p:txBody>
      </p:sp>
    </p:spTree>
    <p:extLst>
      <p:ext uri="{BB962C8B-B14F-4D97-AF65-F5344CB8AC3E}">
        <p14:creationId xmlns:p14="http://schemas.microsoft.com/office/powerpoint/2010/main" val="262893657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Schematic Site Sections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13476" y="-1337911"/>
            <a:ext cx="2504882" cy="91318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46255" y="5060197"/>
            <a:ext cx="226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See handout #1</a:t>
            </a:r>
          </a:p>
        </p:txBody>
      </p:sp>
    </p:spTree>
    <p:extLst>
      <p:ext uri="{BB962C8B-B14F-4D97-AF65-F5344CB8AC3E}">
        <p14:creationId xmlns:p14="http://schemas.microsoft.com/office/powerpoint/2010/main" val="3413326900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45" y="1596572"/>
            <a:ext cx="4817238" cy="3947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2641" y="3084286"/>
            <a:ext cx="873760" cy="1016000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Schematic Site Images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85531" y="1782952"/>
            <a:ext cx="5634405" cy="3512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85836" y="3438397"/>
            <a:ext cx="30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D6E05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3764" y="4318000"/>
            <a:ext cx="382636" cy="254000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1665" y="4279333"/>
            <a:ext cx="319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9485" y="3570514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1073" y="4321691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4073" y="3971556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68056" y="4524176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43906" y="5005940"/>
            <a:ext cx="30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9273" y="5071255"/>
            <a:ext cx="30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369" y="3685550"/>
            <a:ext cx="30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62049" y="705983"/>
            <a:ext cx="283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35521" y="705982"/>
            <a:ext cx="283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75900" y="2397026"/>
            <a:ext cx="283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50296" y="3719807"/>
            <a:ext cx="319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7912" y="5630575"/>
            <a:ext cx="226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6E05"/>
                </a:solidFill>
              </a:rPr>
              <a:t>See handout #2</a:t>
            </a:r>
          </a:p>
        </p:txBody>
      </p:sp>
    </p:spTree>
    <p:extLst>
      <p:ext uri="{BB962C8B-B14F-4D97-AF65-F5344CB8AC3E}">
        <p14:creationId xmlns:p14="http://schemas.microsoft.com/office/powerpoint/2010/main" val="171396107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Schematic Site Images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03452" y="1924237"/>
            <a:ext cx="5557128" cy="3307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31" y="1527399"/>
            <a:ext cx="4817238" cy="3947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056174">
            <a:off x="1103086" y="3236687"/>
            <a:ext cx="195942" cy="1320800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30171" y="3897087"/>
            <a:ext cx="544286" cy="261256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85257" y="4506686"/>
            <a:ext cx="413657" cy="558800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6343" y="2656114"/>
            <a:ext cx="449943" cy="290286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337319">
            <a:off x="2918359" y="2139871"/>
            <a:ext cx="1525834" cy="922975"/>
          </a:xfrm>
          <a:prstGeom prst="rect">
            <a:avLst/>
          </a:prstGeom>
          <a:noFill/>
          <a:ln w="57150">
            <a:solidFill>
              <a:srgbClr val="ED6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6E0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3143" y="2447469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7353" y="2647368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7123" y="5123965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1344" y="5052882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0979" y="2972959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3692" y="3719938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54926" y="4632197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3457" y="3873826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84700" y="2061692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97861" y="3057384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6177" y="4708820"/>
            <a:ext cx="21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D6E05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17688" y="779088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7688" y="2482593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59932" y="2380367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4720" y="3743198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55406" y="3743198"/>
            <a:ext cx="21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0471" y="5577263"/>
            <a:ext cx="19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D6E05"/>
                </a:solidFill>
              </a:rPr>
              <a:t>See handout #3</a:t>
            </a:r>
          </a:p>
        </p:txBody>
      </p:sp>
    </p:spTree>
    <p:extLst>
      <p:ext uri="{BB962C8B-B14F-4D97-AF65-F5344CB8AC3E}">
        <p14:creationId xmlns:p14="http://schemas.microsoft.com/office/powerpoint/2010/main" val="2896647403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22"/>
          <p:cNvSpPr txBox="1"/>
          <p:nvPr/>
        </p:nvSpPr>
        <p:spPr>
          <a:xfrm>
            <a:off x="2072640" y="29112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Building Organization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2" r="4240"/>
          <a:stretch/>
        </p:blipFill>
        <p:spPr>
          <a:xfrm>
            <a:off x="843460" y="675444"/>
            <a:ext cx="7127392" cy="58008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79999" y="1393371"/>
            <a:ext cx="2953657" cy="499209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38484" y="747040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Separate Public/Community Space from Academic Wing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95371" y="4020457"/>
            <a:ext cx="515258" cy="206164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48976" y="5159829"/>
            <a:ext cx="54428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84855" y="4020457"/>
            <a:ext cx="443488" cy="61685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383314" y="4796972"/>
            <a:ext cx="536633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3825" y="3071481"/>
            <a:ext cx="135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Central Lobby Access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96343" y="4323821"/>
            <a:ext cx="834964" cy="74317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34205" y="4360834"/>
            <a:ext cx="135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Central</a:t>
            </a:r>
          </a:p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Stair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78774" y="4323581"/>
            <a:ext cx="135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Secure Academic Wing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77519" y="4385582"/>
            <a:ext cx="515258" cy="2517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07924" y="4511448"/>
            <a:ext cx="73152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110897" y="1716987"/>
            <a:ext cx="797732" cy="58022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10897" y="3067569"/>
            <a:ext cx="797732" cy="58022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-62657" y="2428558"/>
            <a:ext cx="135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Collaborative </a:t>
            </a:r>
          </a:p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Learning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21657" y="2041181"/>
            <a:ext cx="372534" cy="38737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96087" y="2982039"/>
            <a:ext cx="330370" cy="43601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56630" y="1242025"/>
            <a:ext cx="779313" cy="163180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97575" y="1747631"/>
            <a:ext cx="135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Grade Groupings by Floor</a:t>
            </a:r>
          </a:p>
        </p:txBody>
      </p:sp>
    </p:spTree>
    <p:extLst>
      <p:ext uri="{BB962C8B-B14F-4D97-AF65-F5344CB8AC3E}">
        <p14:creationId xmlns:p14="http://schemas.microsoft.com/office/powerpoint/2010/main" val="3395185319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3" name="Shape 222"/>
          <p:cNvSpPr txBox="1"/>
          <p:nvPr/>
        </p:nvSpPr>
        <p:spPr>
          <a:xfrm>
            <a:off x="2072640" y="29112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Proposed First Floor Plan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675444"/>
            <a:ext cx="7652517" cy="62282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B23E01-547A-4905-9000-99D315AB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23" y="1533525"/>
            <a:ext cx="1562874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06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02" y="614447"/>
            <a:ext cx="7127392" cy="58008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3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Proposed Ground Floor Plan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82" y="699400"/>
            <a:ext cx="7895788" cy="64083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53DDF6-1CAA-489D-A37E-C304AD6A2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404" y="1685925"/>
            <a:ext cx="1562874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06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46190" y="11070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Garrison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Middle School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triel" pitchFamily="2" charset="0"/>
              </a:rPr>
              <a:t>Site</a:t>
            </a: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Proposed Second Floor Plan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9670" y="16945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-2700000" flipV="1">
            <a:off x="8851462" y="444101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69" y="723901"/>
            <a:ext cx="7958386" cy="6301088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A096D36-70E8-4D7C-AAA2-339FB896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55" y="1724025"/>
            <a:ext cx="1562874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06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377083" y="6356350"/>
            <a:ext cx="379909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SOUTH EAST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12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835689406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637285" y="1229994"/>
            <a:ext cx="3930472" cy="46570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4682112" y="1225421"/>
            <a:ext cx="3930472" cy="46570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149154" y="0"/>
            <a:ext cx="2601666" cy="64633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Introductions and Agenda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725702" y="1925172"/>
            <a:ext cx="3736483" cy="32937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Nicole Price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Director, Community &amp; Public Relations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City Schools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-US" sz="15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5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Emily Sherman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Transition Support Coordinator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500" baseline="300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5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Michael Barry</a:t>
            </a:r>
            <a:endParaRPr lang="en-US" sz="15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500" b="0" i="0" u="none" strike="noStrike" cap="none" baseline="300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Project Manager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Maryland Stadium Authority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-US" sz="1500" b="1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3A3838"/>
              </a:buClr>
              <a:buSzPct val="25000"/>
            </a:pPr>
            <a:r>
              <a:rPr lang="en-US" sz="15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Rick LeBlanc</a:t>
            </a:r>
          </a:p>
          <a:p>
            <a:pPr lvl="0">
              <a:buClr>
                <a:srgbClr val="3A3838"/>
              </a:buClr>
              <a:buSzPct val="25000"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Architect </a:t>
            </a:r>
          </a:p>
          <a:p>
            <a:pPr lvl="0">
              <a:buClr>
                <a:srgbClr val="3A3838"/>
              </a:buClr>
              <a:buSzPct val="25000"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Crabtree Rohrbaugh &amp; Associates Architects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endParaRPr lang="en-US" sz="16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620129" y="1225421"/>
            <a:ext cx="3947630" cy="64633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682112" y="1225420"/>
            <a:ext cx="3947630" cy="64633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04"/>
          <p:cNvSpPr txBox="1">
            <a:spLocks noGrp="1"/>
          </p:cNvSpPr>
          <p:nvPr>
            <p:ph type="body" idx="1"/>
          </p:nvPr>
        </p:nvSpPr>
        <p:spPr>
          <a:xfrm>
            <a:off x="4680194" y="2036767"/>
            <a:ext cx="3433762" cy="3722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US" sz="1600" dirty="0"/>
              <a:t>Overview &amp; Vision</a:t>
            </a:r>
          </a:p>
          <a:p>
            <a:pPr lvl="0"/>
            <a:r>
              <a:rPr lang="en-US" sz="1600" dirty="0"/>
              <a:t>Planning</a:t>
            </a:r>
          </a:p>
          <a:p>
            <a:pPr lvl="0"/>
            <a:r>
              <a:rPr lang="en-US" sz="1600" dirty="0"/>
              <a:t>Design</a:t>
            </a:r>
          </a:p>
          <a:p>
            <a:pPr lvl="0"/>
            <a:r>
              <a:rPr lang="en-US" sz="1600" dirty="0"/>
              <a:t>Project Scope</a:t>
            </a:r>
          </a:p>
          <a:p>
            <a:pPr lvl="0"/>
            <a:r>
              <a:rPr lang="en-US" sz="1600" dirty="0"/>
              <a:t>Existing Site Analysis</a:t>
            </a:r>
          </a:p>
          <a:p>
            <a:pPr lvl="0"/>
            <a:r>
              <a:rPr lang="en-US" sz="1600" dirty="0"/>
              <a:t>Schematic Site Plan</a:t>
            </a:r>
          </a:p>
          <a:p>
            <a:pPr lvl="0"/>
            <a:r>
              <a:rPr lang="en-US" sz="1600" dirty="0"/>
              <a:t>Schematic Floor Plans</a:t>
            </a:r>
          </a:p>
          <a:p>
            <a:pPr lvl="0"/>
            <a:r>
              <a:rPr lang="en-US" sz="1600" dirty="0"/>
              <a:t>Building Massing Model</a:t>
            </a:r>
          </a:p>
          <a:p>
            <a:pPr lvl="0"/>
            <a:r>
              <a:rPr lang="en-US" sz="1600" dirty="0"/>
              <a:t>Project Timeline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endParaRPr lang="en-US" sz="16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987046034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362335" y="6359937"/>
            <a:ext cx="39465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NORTH WEST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63165910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369709" y="6356350"/>
            <a:ext cx="387283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SOUTH EAST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9906987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NORTH EAST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41925"/>
            <a:ext cx="8853270" cy="5646419"/>
          </a:xfrm>
          <a:prstGeom prst="rect">
            <a:avLst/>
          </a:prstGeom>
        </p:spPr>
      </p:pic>
      <p:sp>
        <p:nvSpPr>
          <p:cNvPr id="10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2158471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SOUTH EAST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25927245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0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VIEW LOOKING NORTH EAST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22605917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OUTDOOR SPACES </a:t>
            </a:r>
          </a:p>
        </p:txBody>
      </p:sp>
      <p:sp>
        <p:nvSpPr>
          <p:cNvPr id="19" name="Freeform: Shape 18"/>
          <p:cNvSpPr/>
          <p:nvPr/>
        </p:nvSpPr>
        <p:spPr>
          <a:xfrm>
            <a:off x="2601882" y="2863202"/>
            <a:ext cx="3477608" cy="2321302"/>
          </a:xfrm>
          <a:custGeom>
            <a:avLst/>
            <a:gdLst>
              <a:gd name="connsiteX0" fmla="*/ 33251 w 3729001"/>
              <a:gd name="connsiteY0" fmla="*/ 2030643 h 2402262"/>
              <a:gd name="connsiteX1" fmla="*/ 241069 w 3729001"/>
              <a:gd name="connsiteY1" fmla="*/ 900113 h 2402262"/>
              <a:gd name="connsiteX2" fmla="*/ 856211 w 3729001"/>
              <a:gd name="connsiteY2" fmla="*/ 251720 h 2402262"/>
              <a:gd name="connsiteX3" fmla="*/ 1778923 w 3729001"/>
              <a:gd name="connsiteY3" fmla="*/ 2338 h 2402262"/>
              <a:gd name="connsiteX4" fmla="*/ 2867891 w 3729001"/>
              <a:gd name="connsiteY4" fmla="*/ 376411 h 2402262"/>
              <a:gd name="connsiteX5" fmla="*/ 3483032 w 3729001"/>
              <a:gd name="connsiteY5" fmla="*/ 1606694 h 2402262"/>
              <a:gd name="connsiteX6" fmla="*/ 3433156 w 3729001"/>
              <a:gd name="connsiteY6" fmla="*/ 2329902 h 2402262"/>
              <a:gd name="connsiteX7" fmla="*/ 0 w 3729001"/>
              <a:gd name="connsiteY7" fmla="*/ 2338214 h 240226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18315"/>
              <a:gd name="connsiteY0" fmla="*/ 2031203 h 2402822"/>
              <a:gd name="connsiteX1" fmla="*/ 241069 w 3718315"/>
              <a:gd name="connsiteY1" fmla="*/ 900673 h 2402822"/>
              <a:gd name="connsiteX2" fmla="*/ 856211 w 3718315"/>
              <a:gd name="connsiteY2" fmla="*/ 252280 h 2402822"/>
              <a:gd name="connsiteX3" fmla="*/ 1778923 w 3718315"/>
              <a:gd name="connsiteY3" fmla="*/ 2898 h 2402822"/>
              <a:gd name="connsiteX4" fmla="*/ 2809702 w 3718315"/>
              <a:gd name="connsiteY4" fmla="*/ 393597 h 2402822"/>
              <a:gd name="connsiteX5" fmla="*/ 3483032 w 3718315"/>
              <a:gd name="connsiteY5" fmla="*/ 1607254 h 2402822"/>
              <a:gd name="connsiteX6" fmla="*/ 3433156 w 3718315"/>
              <a:gd name="connsiteY6" fmla="*/ 2330462 h 2402822"/>
              <a:gd name="connsiteX7" fmla="*/ 0 w 3718315"/>
              <a:gd name="connsiteY7" fmla="*/ 2338774 h 2402822"/>
              <a:gd name="connsiteX0" fmla="*/ 33251 w 3523671"/>
              <a:gd name="connsiteY0" fmla="*/ 2031203 h 2389171"/>
              <a:gd name="connsiteX1" fmla="*/ 241069 w 3523671"/>
              <a:gd name="connsiteY1" fmla="*/ 900673 h 2389171"/>
              <a:gd name="connsiteX2" fmla="*/ 856211 w 3523671"/>
              <a:gd name="connsiteY2" fmla="*/ 252280 h 2389171"/>
              <a:gd name="connsiteX3" fmla="*/ 1778923 w 3523671"/>
              <a:gd name="connsiteY3" fmla="*/ 2898 h 2389171"/>
              <a:gd name="connsiteX4" fmla="*/ 2809702 w 3523671"/>
              <a:gd name="connsiteY4" fmla="*/ 393597 h 2389171"/>
              <a:gd name="connsiteX5" fmla="*/ 3483032 w 3523671"/>
              <a:gd name="connsiteY5" fmla="*/ 1607254 h 2389171"/>
              <a:gd name="connsiteX6" fmla="*/ 3067396 w 3523671"/>
              <a:gd name="connsiteY6" fmla="*/ 2305524 h 2389171"/>
              <a:gd name="connsiteX7" fmla="*/ 0 w 3523671"/>
              <a:gd name="connsiteY7" fmla="*/ 2338774 h 2389171"/>
              <a:gd name="connsiteX0" fmla="*/ 33251 w 3539226"/>
              <a:gd name="connsiteY0" fmla="*/ 2031203 h 2356209"/>
              <a:gd name="connsiteX1" fmla="*/ 241069 w 3539226"/>
              <a:gd name="connsiteY1" fmla="*/ 900673 h 2356209"/>
              <a:gd name="connsiteX2" fmla="*/ 856211 w 3539226"/>
              <a:gd name="connsiteY2" fmla="*/ 252280 h 2356209"/>
              <a:gd name="connsiteX3" fmla="*/ 1778923 w 3539226"/>
              <a:gd name="connsiteY3" fmla="*/ 2898 h 2356209"/>
              <a:gd name="connsiteX4" fmla="*/ 2809702 w 3539226"/>
              <a:gd name="connsiteY4" fmla="*/ 393597 h 2356209"/>
              <a:gd name="connsiteX5" fmla="*/ 3483032 w 3539226"/>
              <a:gd name="connsiteY5" fmla="*/ 1607254 h 2356209"/>
              <a:gd name="connsiteX6" fmla="*/ 3067396 w 3539226"/>
              <a:gd name="connsiteY6" fmla="*/ 2305524 h 2356209"/>
              <a:gd name="connsiteX7" fmla="*/ 0 w 3539226"/>
              <a:gd name="connsiteY7" fmla="*/ 2338774 h 2356209"/>
              <a:gd name="connsiteX0" fmla="*/ 33251 w 3492566"/>
              <a:gd name="connsiteY0" fmla="*/ 2031203 h 2368951"/>
              <a:gd name="connsiteX1" fmla="*/ 241069 w 3492566"/>
              <a:gd name="connsiteY1" fmla="*/ 900673 h 2368951"/>
              <a:gd name="connsiteX2" fmla="*/ 856211 w 3492566"/>
              <a:gd name="connsiteY2" fmla="*/ 252280 h 2368951"/>
              <a:gd name="connsiteX3" fmla="*/ 1778923 w 3492566"/>
              <a:gd name="connsiteY3" fmla="*/ 2898 h 2368951"/>
              <a:gd name="connsiteX4" fmla="*/ 2809702 w 3492566"/>
              <a:gd name="connsiteY4" fmla="*/ 393597 h 2368951"/>
              <a:gd name="connsiteX5" fmla="*/ 3483032 w 3492566"/>
              <a:gd name="connsiteY5" fmla="*/ 1607254 h 2368951"/>
              <a:gd name="connsiteX6" fmla="*/ 2917767 w 3492566"/>
              <a:gd name="connsiteY6" fmla="*/ 2363713 h 2368951"/>
              <a:gd name="connsiteX7" fmla="*/ 0 w 3492566"/>
              <a:gd name="connsiteY7" fmla="*/ 2338774 h 2368951"/>
              <a:gd name="connsiteX0" fmla="*/ 33251 w 3492566"/>
              <a:gd name="connsiteY0" fmla="*/ 2031256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92566"/>
              <a:gd name="connsiteY0" fmla="*/ 2014630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89723"/>
              <a:gd name="connsiteY0" fmla="*/ 2014630 h 2363765"/>
              <a:gd name="connsiteX1" fmla="*/ 274320 w 3489723"/>
              <a:gd name="connsiteY1" fmla="*/ 917351 h 2363765"/>
              <a:gd name="connsiteX2" fmla="*/ 856211 w 3489723"/>
              <a:gd name="connsiteY2" fmla="*/ 252333 h 2363765"/>
              <a:gd name="connsiteX3" fmla="*/ 1778923 w 3489723"/>
              <a:gd name="connsiteY3" fmla="*/ 2951 h 2363765"/>
              <a:gd name="connsiteX4" fmla="*/ 2809702 w 3489723"/>
              <a:gd name="connsiteY4" fmla="*/ 393650 h 2363765"/>
              <a:gd name="connsiteX5" fmla="*/ 3483032 w 3489723"/>
              <a:gd name="connsiteY5" fmla="*/ 1607307 h 2363765"/>
              <a:gd name="connsiteX6" fmla="*/ 2901142 w 3489723"/>
              <a:gd name="connsiteY6" fmla="*/ 2347140 h 2363765"/>
              <a:gd name="connsiteX7" fmla="*/ 0 w 3489723"/>
              <a:gd name="connsiteY7" fmla="*/ 2338827 h 2363765"/>
              <a:gd name="connsiteX0" fmla="*/ 0 w 3496109"/>
              <a:gd name="connsiteY0" fmla="*/ 2014630 h 2363765"/>
              <a:gd name="connsiteX1" fmla="*/ 274320 w 3496109"/>
              <a:gd name="connsiteY1" fmla="*/ 917351 h 2363765"/>
              <a:gd name="connsiteX2" fmla="*/ 856211 w 3496109"/>
              <a:gd name="connsiteY2" fmla="*/ 252333 h 2363765"/>
              <a:gd name="connsiteX3" fmla="*/ 1778923 w 3496109"/>
              <a:gd name="connsiteY3" fmla="*/ 2951 h 2363765"/>
              <a:gd name="connsiteX4" fmla="*/ 2809702 w 3496109"/>
              <a:gd name="connsiteY4" fmla="*/ 393650 h 2363765"/>
              <a:gd name="connsiteX5" fmla="*/ 3483032 w 3496109"/>
              <a:gd name="connsiteY5" fmla="*/ 1607307 h 2363765"/>
              <a:gd name="connsiteX6" fmla="*/ 2901142 w 3496109"/>
              <a:gd name="connsiteY6" fmla="*/ 2347140 h 2363765"/>
              <a:gd name="connsiteX7" fmla="*/ 0 w 3496109"/>
              <a:gd name="connsiteY7" fmla="*/ 2338827 h 2363765"/>
              <a:gd name="connsiteX0" fmla="*/ 0 w 3496109"/>
              <a:gd name="connsiteY0" fmla="*/ 1982071 h 2331206"/>
              <a:gd name="connsiteX1" fmla="*/ 274320 w 3496109"/>
              <a:gd name="connsiteY1" fmla="*/ 884792 h 2331206"/>
              <a:gd name="connsiteX2" fmla="*/ 856211 w 3496109"/>
              <a:gd name="connsiteY2" fmla="*/ 219774 h 2331206"/>
              <a:gd name="connsiteX3" fmla="*/ 1828800 w 3496109"/>
              <a:gd name="connsiteY3" fmla="*/ 3643 h 2331206"/>
              <a:gd name="connsiteX4" fmla="*/ 2809702 w 3496109"/>
              <a:gd name="connsiteY4" fmla="*/ 361091 h 2331206"/>
              <a:gd name="connsiteX5" fmla="*/ 3483032 w 3496109"/>
              <a:gd name="connsiteY5" fmla="*/ 1574748 h 2331206"/>
              <a:gd name="connsiteX6" fmla="*/ 2901142 w 3496109"/>
              <a:gd name="connsiteY6" fmla="*/ 2314581 h 2331206"/>
              <a:gd name="connsiteX7" fmla="*/ 0 w 3496109"/>
              <a:gd name="connsiteY7" fmla="*/ 2306268 h 2331206"/>
              <a:gd name="connsiteX0" fmla="*/ 0 w 3496109"/>
              <a:gd name="connsiteY0" fmla="*/ 1978443 h 2327578"/>
              <a:gd name="connsiteX1" fmla="*/ 274320 w 3496109"/>
              <a:gd name="connsiteY1" fmla="*/ 881164 h 2327578"/>
              <a:gd name="connsiteX2" fmla="*/ 856211 w 3496109"/>
              <a:gd name="connsiteY2" fmla="*/ 216146 h 2327578"/>
              <a:gd name="connsiteX3" fmla="*/ 1828800 w 3496109"/>
              <a:gd name="connsiteY3" fmla="*/ 15 h 2327578"/>
              <a:gd name="connsiteX4" fmla="*/ 2809702 w 3496109"/>
              <a:gd name="connsiteY4" fmla="*/ 357463 h 2327578"/>
              <a:gd name="connsiteX5" fmla="*/ 3483032 w 3496109"/>
              <a:gd name="connsiteY5" fmla="*/ 1571120 h 2327578"/>
              <a:gd name="connsiteX6" fmla="*/ 2901142 w 3496109"/>
              <a:gd name="connsiteY6" fmla="*/ 2310953 h 2327578"/>
              <a:gd name="connsiteX7" fmla="*/ 0 w 3496109"/>
              <a:gd name="connsiteY7" fmla="*/ 2302640 h 2327578"/>
              <a:gd name="connsiteX0" fmla="*/ 0 w 3485726"/>
              <a:gd name="connsiteY0" fmla="*/ 1984313 h 2333448"/>
              <a:gd name="connsiteX1" fmla="*/ 274320 w 3485726"/>
              <a:gd name="connsiteY1" fmla="*/ 887034 h 2333448"/>
              <a:gd name="connsiteX2" fmla="*/ 856211 w 3485726"/>
              <a:gd name="connsiteY2" fmla="*/ 222016 h 2333448"/>
              <a:gd name="connsiteX3" fmla="*/ 1828800 w 3485726"/>
              <a:gd name="connsiteY3" fmla="*/ 5885 h 2333448"/>
              <a:gd name="connsiteX4" fmla="*/ 2876204 w 3485726"/>
              <a:gd name="connsiteY4" fmla="*/ 413209 h 2333448"/>
              <a:gd name="connsiteX5" fmla="*/ 3483032 w 3485726"/>
              <a:gd name="connsiteY5" fmla="*/ 1576990 h 2333448"/>
              <a:gd name="connsiteX6" fmla="*/ 2901142 w 3485726"/>
              <a:gd name="connsiteY6" fmla="*/ 2316823 h 2333448"/>
              <a:gd name="connsiteX7" fmla="*/ 0 w 3485726"/>
              <a:gd name="connsiteY7" fmla="*/ 2308510 h 2333448"/>
              <a:gd name="connsiteX0" fmla="*/ 0 w 3485726"/>
              <a:gd name="connsiteY0" fmla="*/ 1980623 h 2329758"/>
              <a:gd name="connsiteX1" fmla="*/ 274320 w 3485726"/>
              <a:gd name="connsiteY1" fmla="*/ 883344 h 2329758"/>
              <a:gd name="connsiteX2" fmla="*/ 856211 w 3485726"/>
              <a:gd name="connsiteY2" fmla="*/ 276515 h 2329758"/>
              <a:gd name="connsiteX3" fmla="*/ 1828800 w 3485726"/>
              <a:gd name="connsiteY3" fmla="*/ 2195 h 2329758"/>
              <a:gd name="connsiteX4" fmla="*/ 2876204 w 3485726"/>
              <a:gd name="connsiteY4" fmla="*/ 409519 h 2329758"/>
              <a:gd name="connsiteX5" fmla="*/ 3483032 w 3485726"/>
              <a:gd name="connsiteY5" fmla="*/ 1573300 h 2329758"/>
              <a:gd name="connsiteX6" fmla="*/ 2901142 w 3485726"/>
              <a:gd name="connsiteY6" fmla="*/ 2313133 h 2329758"/>
              <a:gd name="connsiteX7" fmla="*/ 0 w 3485726"/>
              <a:gd name="connsiteY7" fmla="*/ 2304820 h 2329758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170 h 2331305"/>
              <a:gd name="connsiteX1" fmla="*/ 174567 w 3485726"/>
              <a:gd name="connsiteY1" fmla="*/ 1059459 h 2331305"/>
              <a:gd name="connsiteX2" fmla="*/ 856211 w 3485726"/>
              <a:gd name="connsiteY2" fmla="*/ 253123 h 2331305"/>
              <a:gd name="connsiteX3" fmla="*/ 1828800 w 3485726"/>
              <a:gd name="connsiteY3" fmla="*/ 3742 h 2331305"/>
              <a:gd name="connsiteX4" fmla="*/ 2876204 w 3485726"/>
              <a:gd name="connsiteY4" fmla="*/ 411066 h 2331305"/>
              <a:gd name="connsiteX5" fmla="*/ 3483032 w 3485726"/>
              <a:gd name="connsiteY5" fmla="*/ 1574847 h 2331305"/>
              <a:gd name="connsiteX6" fmla="*/ 2901142 w 3485726"/>
              <a:gd name="connsiteY6" fmla="*/ 2314680 h 2331305"/>
              <a:gd name="connsiteX7" fmla="*/ 0 w 3485726"/>
              <a:gd name="connsiteY7" fmla="*/ 2306367 h 2331305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3117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504648"/>
              <a:gd name="connsiteY0" fmla="*/ 2105391 h 2365805"/>
              <a:gd name="connsiteX1" fmla="*/ 163934 w 3504648"/>
              <a:gd name="connsiteY1" fmla="*/ 1150783 h 2365805"/>
              <a:gd name="connsiteX2" fmla="*/ 856211 w 3504648"/>
              <a:gd name="connsiteY2" fmla="*/ 254070 h 2365805"/>
              <a:gd name="connsiteX3" fmla="*/ 1828800 w 3504648"/>
              <a:gd name="connsiteY3" fmla="*/ 4689 h 2365805"/>
              <a:gd name="connsiteX4" fmla="*/ 2876204 w 3504648"/>
              <a:gd name="connsiteY4" fmla="*/ 412013 h 2365805"/>
              <a:gd name="connsiteX5" fmla="*/ 3504297 w 3504648"/>
              <a:gd name="connsiteY5" fmla="*/ 1799078 h 2365805"/>
              <a:gd name="connsiteX6" fmla="*/ 2901142 w 3504648"/>
              <a:gd name="connsiteY6" fmla="*/ 2315627 h 2365805"/>
              <a:gd name="connsiteX7" fmla="*/ 0 w 3504648"/>
              <a:gd name="connsiteY7" fmla="*/ 2307314 h 2365805"/>
              <a:gd name="connsiteX0" fmla="*/ 37214 w 3516406"/>
              <a:gd name="connsiteY0" fmla="*/ 2105391 h 2365805"/>
              <a:gd name="connsiteX1" fmla="*/ 163934 w 3516406"/>
              <a:gd name="connsiteY1" fmla="*/ 1150783 h 2365805"/>
              <a:gd name="connsiteX2" fmla="*/ 856211 w 3516406"/>
              <a:gd name="connsiteY2" fmla="*/ 254070 h 2365805"/>
              <a:gd name="connsiteX3" fmla="*/ 1828800 w 3516406"/>
              <a:gd name="connsiteY3" fmla="*/ 4689 h 2365805"/>
              <a:gd name="connsiteX4" fmla="*/ 2876204 w 3516406"/>
              <a:gd name="connsiteY4" fmla="*/ 412013 h 2365805"/>
              <a:gd name="connsiteX5" fmla="*/ 3504297 w 3516406"/>
              <a:gd name="connsiteY5" fmla="*/ 1799078 h 2365805"/>
              <a:gd name="connsiteX6" fmla="*/ 2901142 w 3516406"/>
              <a:gd name="connsiteY6" fmla="*/ 2315627 h 2365805"/>
              <a:gd name="connsiteX7" fmla="*/ 0 w 3516406"/>
              <a:gd name="connsiteY7" fmla="*/ 2307314 h 2365805"/>
              <a:gd name="connsiteX0" fmla="*/ 37214 w 3517128"/>
              <a:gd name="connsiteY0" fmla="*/ 2105391 h 2336233"/>
              <a:gd name="connsiteX1" fmla="*/ 163934 w 3517128"/>
              <a:gd name="connsiteY1" fmla="*/ 1150783 h 2336233"/>
              <a:gd name="connsiteX2" fmla="*/ 856211 w 3517128"/>
              <a:gd name="connsiteY2" fmla="*/ 254070 h 2336233"/>
              <a:gd name="connsiteX3" fmla="*/ 1828800 w 3517128"/>
              <a:gd name="connsiteY3" fmla="*/ 4689 h 2336233"/>
              <a:gd name="connsiteX4" fmla="*/ 2876204 w 3517128"/>
              <a:gd name="connsiteY4" fmla="*/ 412013 h 2336233"/>
              <a:gd name="connsiteX5" fmla="*/ 3504297 w 3517128"/>
              <a:gd name="connsiteY5" fmla="*/ 1799078 h 2336233"/>
              <a:gd name="connsiteX6" fmla="*/ 2901142 w 3517128"/>
              <a:gd name="connsiteY6" fmla="*/ 2315627 h 2336233"/>
              <a:gd name="connsiteX7" fmla="*/ 0 w 3517128"/>
              <a:gd name="connsiteY7" fmla="*/ 2307314 h 2336233"/>
              <a:gd name="connsiteX0" fmla="*/ 37214 w 3511365"/>
              <a:gd name="connsiteY0" fmla="*/ 2105391 h 2341041"/>
              <a:gd name="connsiteX1" fmla="*/ 163934 w 3511365"/>
              <a:gd name="connsiteY1" fmla="*/ 1150783 h 2341041"/>
              <a:gd name="connsiteX2" fmla="*/ 856211 w 3511365"/>
              <a:gd name="connsiteY2" fmla="*/ 254070 h 2341041"/>
              <a:gd name="connsiteX3" fmla="*/ 1828800 w 3511365"/>
              <a:gd name="connsiteY3" fmla="*/ 4689 h 2341041"/>
              <a:gd name="connsiteX4" fmla="*/ 2876204 w 3511365"/>
              <a:gd name="connsiteY4" fmla="*/ 412013 h 2341041"/>
              <a:gd name="connsiteX5" fmla="*/ 3504297 w 3511365"/>
              <a:gd name="connsiteY5" fmla="*/ 1799078 h 2341041"/>
              <a:gd name="connsiteX6" fmla="*/ 2901142 w 3511365"/>
              <a:gd name="connsiteY6" fmla="*/ 2315627 h 2341041"/>
              <a:gd name="connsiteX7" fmla="*/ 0 w 3511365"/>
              <a:gd name="connsiteY7" fmla="*/ 2307314 h 2341041"/>
              <a:gd name="connsiteX0" fmla="*/ 37214 w 3504633"/>
              <a:gd name="connsiteY0" fmla="*/ 2105391 h 2359040"/>
              <a:gd name="connsiteX1" fmla="*/ 163934 w 3504633"/>
              <a:gd name="connsiteY1" fmla="*/ 1150783 h 2359040"/>
              <a:gd name="connsiteX2" fmla="*/ 856211 w 3504633"/>
              <a:gd name="connsiteY2" fmla="*/ 254070 h 2359040"/>
              <a:gd name="connsiteX3" fmla="*/ 1828800 w 3504633"/>
              <a:gd name="connsiteY3" fmla="*/ 4689 h 2359040"/>
              <a:gd name="connsiteX4" fmla="*/ 2876204 w 3504633"/>
              <a:gd name="connsiteY4" fmla="*/ 412013 h 2359040"/>
              <a:gd name="connsiteX5" fmla="*/ 3504297 w 3504633"/>
              <a:gd name="connsiteY5" fmla="*/ 1799078 h 2359040"/>
              <a:gd name="connsiteX6" fmla="*/ 2922407 w 3504633"/>
              <a:gd name="connsiteY6" fmla="*/ 2347524 h 2359040"/>
              <a:gd name="connsiteX7" fmla="*/ 0 w 3504633"/>
              <a:gd name="connsiteY7" fmla="*/ 2307314 h 2359040"/>
              <a:gd name="connsiteX0" fmla="*/ 37214 w 3504805"/>
              <a:gd name="connsiteY0" fmla="*/ 2105391 h 2347524"/>
              <a:gd name="connsiteX1" fmla="*/ 163934 w 3504805"/>
              <a:gd name="connsiteY1" fmla="*/ 1150783 h 2347524"/>
              <a:gd name="connsiteX2" fmla="*/ 856211 w 3504805"/>
              <a:gd name="connsiteY2" fmla="*/ 254070 h 2347524"/>
              <a:gd name="connsiteX3" fmla="*/ 1828800 w 3504805"/>
              <a:gd name="connsiteY3" fmla="*/ 4689 h 2347524"/>
              <a:gd name="connsiteX4" fmla="*/ 2876204 w 3504805"/>
              <a:gd name="connsiteY4" fmla="*/ 412013 h 2347524"/>
              <a:gd name="connsiteX5" fmla="*/ 3504297 w 3504805"/>
              <a:gd name="connsiteY5" fmla="*/ 1799078 h 2347524"/>
              <a:gd name="connsiteX6" fmla="*/ 2922407 w 3504805"/>
              <a:gd name="connsiteY6" fmla="*/ 2347524 h 2347524"/>
              <a:gd name="connsiteX7" fmla="*/ 0 w 3504805"/>
              <a:gd name="connsiteY7" fmla="*/ 2307314 h 2347524"/>
              <a:gd name="connsiteX0" fmla="*/ 37214 w 3505948"/>
              <a:gd name="connsiteY0" fmla="*/ 2105391 h 2352749"/>
              <a:gd name="connsiteX1" fmla="*/ 163934 w 3505948"/>
              <a:gd name="connsiteY1" fmla="*/ 1150783 h 2352749"/>
              <a:gd name="connsiteX2" fmla="*/ 856211 w 3505948"/>
              <a:gd name="connsiteY2" fmla="*/ 254070 h 2352749"/>
              <a:gd name="connsiteX3" fmla="*/ 1828800 w 3505948"/>
              <a:gd name="connsiteY3" fmla="*/ 4689 h 2352749"/>
              <a:gd name="connsiteX4" fmla="*/ 2876204 w 3505948"/>
              <a:gd name="connsiteY4" fmla="*/ 412013 h 2352749"/>
              <a:gd name="connsiteX5" fmla="*/ 3504297 w 3505948"/>
              <a:gd name="connsiteY5" fmla="*/ 1799078 h 2352749"/>
              <a:gd name="connsiteX6" fmla="*/ 2922407 w 3505948"/>
              <a:gd name="connsiteY6" fmla="*/ 2347524 h 2352749"/>
              <a:gd name="connsiteX7" fmla="*/ 0 w 3505948"/>
              <a:gd name="connsiteY7" fmla="*/ 2307314 h 2352749"/>
              <a:gd name="connsiteX0" fmla="*/ 37214 w 3504315"/>
              <a:gd name="connsiteY0" fmla="*/ 2105391 h 2352749"/>
              <a:gd name="connsiteX1" fmla="*/ 163934 w 3504315"/>
              <a:gd name="connsiteY1" fmla="*/ 1150783 h 2352749"/>
              <a:gd name="connsiteX2" fmla="*/ 856211 w 3504315"/>
              <a:gd name="connsiteY2" fmla="*/ 254070 h 2352749"/>
              <a:gd name="connsiteX3" fmla="*/ 1828800 w 3504315"/>
              <a:gd name="connsiteY3" fmla="*/ 4689 h 2352749"/>
              <a:gd name="connsiteX4" fmla="*/ 2876204 w 3504315"/>
              <a:gd name="connsiteY4" fmla="*/ 412013 h 2352749"/>
              <a:gd name="connsiteX5" fmla="*/ 3504297 w 3504315"/>
              <a:gd name="connsiteY5" fmla="*/ 1799078 h 2352749"/>
              <a:gd name="connsiteX6" fmla="*/ 2922407 w 3504315"/>
              <a:gd name="connsiteY6" fmla="*/ 2347524 h 2352749"/>
              <a:gd name="connsiteX7" fmla="*/ 0 w 3504315"/>
              <a:gd name="connsiteY7" fmla="*/ 2307314 h 2352749"/>
              <a:gd name="connsiteX0" fmla="*/ 37214 w 3446048"/>
              <a:gd name="connsiteY0" fmla="*/ 2105391 h 2379016"/>
              <a:gd name="connsiteX1" fmla="*/ 163934 w 3446048"/>
              <a:gd name="connsiteY1" fmla="*/ 1150783 h 2379016"/>
              <a:gd name="connsiteX2" fmla="*/ 856211 w 3446048"/>
              <a:gd name="connsiteY2" fmla="*/ 254070 h 2379016"/>
              <a:gd name="connsiteX3" fmla="*/ 1828800 w 3446048"/>
              <a:gd name="connsiteY3" fmla="*/ 4689 h 2379016"/>
              <a:gd name="connsiteX4" fmla="*/ 2876204 w 3446048"/>
              <a:gd name="connsiteY4" fmla="*/ 412013 h 2379016"/>
              <a:gd name="connsiteX5" fmla="*/ 3445818 w 3446048"/>
              <a:gd name="connsiteY5" fmla="*/ 1799078 h 2379016"/>
              <a:gd name="connsiteX6" fmla="*/ 2922407 w 3446048"/>
              <a:gd name="connsiteY6" fmla="*/ 2347524 h 2379016"/>
              <a:gd name="connsiteX7" fmla="*/ 0 w 3446048"/>
              <a:gd name="connsiteY7" fmla="*/ 2307314 h 2379016"/>
              <a:gd name="connsiteX0" fmla="*/ 37214 w 3445839"/>
              <a:gd name="connsiteY0" fmla="*/ 2105391 h 2349300"/>
              <a:gd name="connsiteX1" fmla="*/ 163934 w 3445839"/>
              <a:gd name="connsiteY1" fmla="*/ 1150783 h 2349300"/>
              <a:gd name="connsiteX2" fmla="*/ 856211 w 3445839"/>
              <a:gd name="connsiteY2" fmla="*/ 254070 h 2349300"/>
              <a:gd name="connsiteX3" fmla="*/ 1828800 w 3445839"/>
              <a:gd name="connsiteY3" fmla="*/ 4689 h 2349300"/>
              <a:gd name="connsiteX4" fmla="*/ 2876204 w 3445839"/>
              <a:gd name="connsiteY4" fmla="*/ 412013 h 2349300"/>
              <a:gd name="connsiteX5" fmla="*/ 3445818 w 3445839"/>
              <a:gd name="connsiteY5" fmla="*/ 1799078 h 2349300"/>
              <a:gd name="connsiteX6" fmla="*/ 2922407 w 3445839"/>
              <a:gd name="connsiteY6" fmla="*/ 2347524 h 2349300"/>
              <a:gd name="connsiteX7" fmla="*/ 0 w 3445839"/>
              <a:gd name="connsiteY7" fmla="*/ 2307314 h 2349300"/>
              <a:gd name="connsiteX0" fmla="*/ 37214 w 3458784"/>
              <a:gd name="connsiteY0" fmla="*/ 2105391 h 2354429"/>
              <a:gd name="connsiteX1" fmla="*/ 163934 w 3458784"/>
              <a:gd name="connsiteY1" fmla="*/ 1150783 h 2354429"/>
              <a:gd name="connsiteX2" fmla="*/ 856211 w 3458784"/>
              <a:gd name="connsiteY2" fmla="*/ 254070 h 2354429"/>
              <a:gd name="connsiteX3" fmla="*/ 1828800 w 3458784"/>
              <a:gd name="connsiteY3" fmla="*/ 4689 h 2354429"/>
              <a:gd name="connsiteX4" fmla="*/ 2876204 w 3458784"/>
              <a:gd name="connsiteY4" fmla="*/ 412013 h 2354429"/>
              <a:gd name="connsiteX5" fmla="*/ 3445818 w 3458784"/>
              <a:gd name="connsiteY5" fmla="*/ 1799078 h 2354429"/>
              <a:gd name="connsiteX6" fmla="*/ 3156323 w 3458784"/>
              <a:gd name="connsiteY6" fmla="*/ 2352840 h 2354429"/>
              <a:gd name="connsiteX7" fmla="*/ 0 w 3458784"/>
              <a:gd name="connsiteY7" fmla="*/ 2307314 h 2354429"/>
              <a:gd name="connsiteX0" fmla="*/ 37214 w 3461348"/>
              <a:gd name="connsiteY0" fmla="*/ 2105391 h 2325081"/>
              <a:gd name="connsiteX1" fmla="*/ 163934 w 3461348"/>
              <a:gd name="connsiteY1" fmla="*/ 1150783 h 2325081"/>
              <a:gd name="connsiteX2" fmla="*/ 856211 w 3461348"/>
              <a:gd name="connsiteY2" fmla="*/ 254070 h 2325081"/>
              <a:gd name="connsiteX3" fmla="*/ 1828800 w 3461348"/>
              <a:gd name="connsiteY3" fmla="*/ 4689 h 2325081"/>
              <a:gd name="connsiteX4" fmla="*/ 2876204 w 3461348"/>
              <a:gd name="connsiteY4" fmla="*/ 412013 h 2325081"/>
              <a:gd name="connsiteX5" fmla="*/ 3445818 w 3461348"/>
              <a:gd name="connsiteY5" fmla="*/ 1799078 h 2325081"/>
              <a:gd name="connsiteX6" fmla="*/ 3172272 w 3461348"/>
              <a:gd name="connsiteY6" fmla="*/ 2320943 h 2325081"/>
              <a:gd name="connsiteX7" fmla="*/ 0 w 3461348"/>
              <a:gd name="connsiteY7" fmla="*/ 2307314 h 2325081"/>
              <a:gd name="connsiteX0" fmla="*/ 37214 w 3463428"/>
              <a:gd name="connsiteY0" fmla="*/ 2105391 h 2325081"/>
              <a:gd name="connsiteX1" fmla="*/ 163934 w 3463428"/>
              <a:gd name="connsiteY1" fmla="*/ 1150783 h 2325081"/>
              <a:gd name="connsiteX2" fmla="*/ 856211 w 3463428"/>
              <a:gd name="connsiteY2" fmla="*/ 254070 h 2325081"/>
              <a:gd name="connsiteX3" fmla="*/ 1828800 w 3463428"/>
              <a:gd name="connsiteY3" fmla="*/ 4689 h 2325081"/>
              <a:gd name="connsiteX4" fmla="*/ 2876204 w 3463428"/>
              <a:gd name="connsiteY4" fmla="*/ 412013 h 2325081"/>
              <a:gd name="connsiteX5" fmla="*/ 3445818 w 3463428"/>
              <a:gd name="connsiteY5" fmla="*/ 1799078 h 2325081"/>
              <a:gd name="connsiteX6" fmla="*/ 3172272 w 3463428"/>
              <a:gd name="connsiteY6" fmla="*/ 2320943 h 2325081"/>
              <a:gd name="connsiteX7" fmla="*/ 0 w 3463428"/>
              <a:gd name="connsiteY7" fmla="*/ 2307314 h 2325081"/>
              <a:gd name="connsiteX0" fmla="*/ 37214 w 3548106"/>
              <a:gd name="connsiteY0" fmla="*/ 2105391 h 2362779"/>
              <a:gd name="connsiteX1" fmla="*/ 163934 w 3548106"/>
              <a:gd name="connsiteY1" fmla="*/ 1150783 h 2362779"/>
              <a:gd name="connsiteX2" fmla="*/ 856211 w 3548106"/>
              <a:gd name="connsiteY2" fmla="*/ 254070 h 2362779"/>
              <a:gd name="connsiteX3" fmla="*/ 1828800 w 3548106"/>
              <a:gd name="connsiteY3" fmla="*/ 4689 h 2362779"/>
              <a:gd name="connsiteX4" fmla="*/ 2876204 w 3548106"/>
              <a:gd name="connsiteY4" fmla="*/ 412013 h 2362779"/>
              <a:gd name="connsiteX5" fmla="*/ 3451134 w 3548106"/>
              <a:gd name="connsiteY5" fmla="*/ 1735283 h 2362779"/>
              <a:gd name="connsiteX6" fmla="*/ 3172272 w 3548106"/>
              <a:gd name="connsiteY6" fmla="*/ 2320943 h 2362779"/>
              <a:gd name="connsiteX7" fmla="*/ 0 w 3548106"/>
              <a:gd name="connsiteY7" fmla="*/ 2307314 h 2362779"/>
              <a:gd name="connsiteX0" fmla="*/ 37214 w 3524088"/>
              <a:gd name="connsiteY0" fmla="*/ 2105391 h 2362779"/>
              <a:gd name="connsiteX1" fmla="*/ 163934 w 3524088"/>
              <a:gd name="connsiteY1" fmla="*/ 1150783 h 2362779"/>
              <a:gd name="connsiteX2" fmla="*/ 856211 w 3524088"/>
              <a:gd name="connsiteY2" fmla="*/ 254070 h 2362779"/>
              <a:gd name="connsiteX3" fmla="*/ 1828800 w 3524088"/>
              <a:gd name="connsiteY3" fmla="*/ 4689 h 2362779"/>
              <a:gd name="connsiteX4" fmla="*/ 2876204 w 3524088"/>
              <a:gd name="connsiteY4" fmla="*/ 412013 h 2362779"/>
              <a:gd name="connsiteX5" fmla="*/ 3451134 w 3524088"/>
              <a:gd name="connsiteY5" fmla="*/ 1735283 h 2362779"/>
              <a:gd name="connsiteX6" fmla="*/ 3172272 w 3524088"/>
              <a:gd name="connsiteY6" fmla="*/ 2320943 h 2362779"/>
              <a:gd name="connsiteX7" fmla="*/ 0 w 3524088"/>
              <a:gd name="connsiteY7" fmla="*/ 2307314 h 2362779"/>
              <a:gd name="connsiteX0" fmla="*/ 37214 w 3497850"/>
              <a:gd name="connsiteY0" fmla="*/ 2105391 h 2362779"/>
              <a:gd name="connsiteX1" fmla="*/ 163934 w 3497850"/>
              <a:gd name="connsiteY1" fmla="*/ 1150783 h 2362779"/>
              <a:gd name="connsiteX2" fmla="*/ 856211 w 3497850"/>
              <a:gd name="connsiteY2" fmla="*/ 254070 h 2362779"/>
              <a:gd name="connsiteX3" fmla="*/ 1828800 w 3497850"/>
              <a:gd name="connsiteY3" fmla="*/ 4689 h 2362779"/>
              <a:gd name="connsiteX4" fmla="*/ 2876204 w 3497850"/>
              <a:gd name="connsiteY4" fmla="*/ 412013 h 2362779"/>
              <a:gd name="connsiteX5" fmla="*/ 3451134 w 3497850"/>
              <a:gd name="connsiteY5" fmla="*/ 1735283 h 2362779"/>
              <a:gd name="connsiteX6" fmla="*/ 3172272 w 3497850"/>
              <a:gd name="connsiteY6" fmla="*/ 2320943 h 2362779"/>
              <a:gd name="connsiteX7" fmla="*/ 0 w 3497850"/>
              <a:gd name="connsiteY7" fmla="*/ 2307314 h 2362779"/>
              <a:gd name="connsiteX0" fmla="*/ 37214 w 3546058"/>
              <a:gd name="connsiteY0" fmla="*/ 2105391 h 2362779"/>
              <a:gd name="connsiteX1" fmla="*/ 163934 w 3546058"/>
              <a:gd name="connsiteY1" fmla="*/ 1150783 h 2362779"/>
              <a:gd name="connsiteX2" fmla="*/ 856211 w 3546058"/>
              <a:gd name="connsiteY2" fmla="*/ 254070 h 2362779"/>
              <a:gd name="connsiteX3" fmla="*/ 1828800 w 3546058"/>
              <a:gd name="connsiteY3" fmla="*/ 4689 h 2362779"/>
              <a:gd name="connsiteX4" fmla="*/ 2876204 w 3546058"/>
              <a:gd name="connsiteY4" fmla="*/ 412013 h 2362779"/>
              <a:gd name="connsiteX5" fmla="*/ 3451134 w 3546058"/>
              <a:gd name="connsiteY5" fmla="*/ 1735283 h 2362779"/>
              <a:gd name="connsiteX6" fmla="*/ 3172272 w 3546058"/>
              <a:gd name="connsiteY6" fmla="*/ 2320943 h 2362779"/>
              <a:gd name="connsiteX7" fmla="*/ 0 w 3546058"/>
              <a:gd name="connsiteY7" fmla="*/ 2307314 h 2362779"/>
              <a:gd name="connsiteX0" fmla="*/ 37214 w 3476201"/>
              <a:gd name="connsiteY0" fmla="*/ 2105391 h 2321029"/>
              <a:gd name="connsiteX1" fmla="*/ 163934 w 3476201"/>
              <a:gd name="connsiteY1" fmla="*/ 1150783 h 2321029"/>
              <a:gd name="connsiteX2" fmla="*/ 856211 w 3476201"/>
              <a:gd name="connsiteY2" fmla="*/ 254070 h 2321029"/>
              <a:gd name="connsiteX3" fmla="*/ 1828800 w 3476201"/>
              <a:gd name="connsiteY3" fmla="*/ 4689 h 2321029"/>
              <a:gd name="connsiteX4" fmla="*/ 2876204 w 3476201"/>
              <a:gd name="connsiteY4" fmla="*/ 412013 h 2321029"/>
              <a:gd name="connsiteX5" fmla="*/ 3451134 w 3476201"/>
              <a:gd name="connsiteY5" fmla="*/ 1735283 h 2321029"/>
              <a:gd name="connsiteX6" fmla="*/ 3172272 w 3476201"/>
              <a:gd name="connsiteY6" fmla="*/ 2320943 h 2321029"/>
              <a:gd name="connsiteX7" fmla="*/ 0 w 3476201"/>
              <a:gd name="connsiteY7" fmla="*/ 2307314 h 2321029"/>
              <a:gd name="connsiteX0" fmla="*/ 37214 w 3457713"/>
              <a:gd name="connsiteY0" fmla="*/ 2105391 h 2321181"/>
              <a:gd name="connsiteX1" fmla="*/ 163934 w 3457713"/>
              <a:gd name="connsiteY1" fmla="*/ 1150783 h 2321181"/>
              <a:gd name="connsiteX2" fmla="*/ 856211 w 3457713"/>
              <a:gd name="connsiteY2" fmla="*/ 254070 h 2321181"/>
              <a:gd name="connsiteX3" fmla="*/ 1828800 w 3457713"/>
              <a:gd name="connsiteY3" fmla="*/ 4689 h 2321181"/>
              <a:gd name="connsiteX4" fmla="*/ 2876204 w 3457713"/>
              <a:gd name="connsiteY4" fmla="*/ 412013 h 2321181"/>
              <a:gd name="connsiteX5" fmla="*/ 3451134 w 3457713"/>
              <a:gd name="connsiteY5" fmla="*/ 1735283 h 2321181"/>
              <a:gd name="connsiteX6" fmla="*/ 3172272 w 3457713"/>
              <a:gd name="connsiteY6" fmla="*/ 2320943 h 2321181"/>
              <a:gd name="connsiteX7" fmla="*/ 0 w 3457713"/>
              <a:gd name="connsiteY7" fmla="*/ 2307314 h 2321181"/>
              <a:gd name="connsiteX0" fmla="*/ 37214 w 3535947"/>
              <a:gd name="connsiteY0" fmla="*/ 2105391 h 2372227"/>
              <a:gd name="connsiteX1" fmla="*/ 163934 w 3535947"/>
              <a:gd name="connsiteY1" fmla="*/ 1150783 h 2372227"/>
              <a:gd name="connsiteX2" fmla="*/ 856211 w 3535947"/>
              <a:gd name="connsiteY2" fmla="*/ 254070 h 2372227"/>
              <a:gd name="connsiteX3" fmla="*/ 1828800 w 3535947"/>
              <a:gd name="connsiteY3" fmla="*/ 4689 h 2372227"/>
              <a:gd name="connsiteX4" fmla="*/ 2876204 w 3535947"/>
              <a:gd name="connsiteY4" fmla="*/ 412013 h 2372227"/>
              <a:gd name="connsiteX5" fmla="*/ 3461766 w 3535947"/>
              <a:gd name="connsiteY5" fmla="*/ 1607693 h 2372227"/>
              <a:gd name="connsiteX6" fmla="*/ 3172272 w 3535947"/>
              <a:gd name="connsiteY6" fmla="*/ 2320943 h 2372227"/>
              <a:gd name="connsiteX7" fmla="*/ 0 w 3535947"/>
              <a:gd name="connsiteY7" fmla="*/ 2307314 h 2372227"/>
              <a:gd name="connsiteX0" fmla="*/ 37214 w 3544051"/>
              <a:gd name="connsiteY0" fmla="*/ 2105391 h 2372227"/>
              <a:gd name="connsiteX1" fmla="*/ 163934 w 3544051"/>
              <a:gd name="connsiteY1" fmla="*/ 1150783 h 2372227"/>
              <a:gd name="connsiteX2" fmla="*/ 856211 w 3544051"/>
              <a:gd name="connsiteY2" fmla="*/ 254070 h 2372227"/>
              <a:gd name="connsiteX3" fmla="*/ 1828800 w 3544051"/>
              <a:gd name="connsiteY3" fmla="*/ 4689 h 2372227"/>
              <a:gd name="connsiteX4" fmla="*/ 2876204 w 3544051"/>
              <a:gd name="connsiteY4" fmla="*/ 412013 h 2372227"/>
              <a:gd name="connsiteX5" fmla="*/ 3461766 w 3544051"/>
              <a:gd name="connsiteY5" fmla="*/ 1607693 h 2372227"/>
              <a:gd name="connsiteX6" fmla="*/ 3172272 w 3544051"/>
              <a:gd name="connsiteY6" fmla="*/ 2320943 h 2372227"/>
              <a:gd name="connsiteX7" fmla="*/ 0 w 3544051"/>
              <a:gd name="connsiteY7" fmla="*/ 2307314 h 2372227"/>
              <a:gd name="connsiteX0" fmla="*/ 37214 w 3488576"/>
              <a:gd name="connsiteY0" fmla="*/ 2105391 h 2327410"/>
              <a:gd name="connsiteX1" fmla="*/ 163934 w 3488576"/>
              <a:gd name="connsiteY1" fmla="*/ 1150783 h 2327410"/>
              <a:gd name="connsiteX2" fmla="*/ 856211 w 3488576"/>
              <a:gd name="connsiteY2" fmla="*/ 254070 h 2327410"/>
              <a:gd name="connsiteX3" fmla="*/ 1828800 w 3488576"/>
              <a:gd name="connsiteY3" fmla="*/ 4689 h 2327410"/>
              <a:gd name="connsiteX4" fmla="*/ 2876204 w 3488576"/>
              <a:gd name="connsiteY4" fmla="*/ 412013 h 2327410"/>
              <a:gd name="connsiteX5" fmla="*/ 3461766 w 3488576"/>
              <a:gd name="connsiteY5" fmla="*/ 1607693 h 2327410"/>
              <a:gd name="connsiteX6" fmla="*/ 3172272 w 3488576"/>
              <a:gd name="connsiteY6" fmla="*/ 2320943 h 2327410"/>
              <a:gd name="connsiteX7" fmla="*/ 0 w 3488576"/>
              <a:gd name="connsiteY7" fmla="*/ 2307314 h 2327410"/>
              <a:gd name="connsiteX0" fmla="*/ 37214 w 3477608"/>
              <a:gd name="connsiteY0" fmla="*/ 2105391 h 2321302"/>
              <a:gd name="connsiteX1" fmla="*/ 163934 w 3477608"/>
              <a:gd name="connsiteY1" fmla="*/ 1150783 h 2321302"/>
              <a:gd name="connsiteX2" fmla="*/ 856211 w 3477608"/>
              <a:gd name="connsiteY2" fmla="*/ 254070 h 2321302"/>
              <a:gd name="connsiteX3" fmla="*/ 1828800 w 3477608"/>
              <a:gd name="connsiteY3" fmla="*/ 4689 h 2321302"/>
              <a:gd name="connsiteX4" fmla="*/ 2876204 w 3477608"/>
              <a:gd name="connsiteY4" fmla="*/ 412013 h 2321302"/>
              <a:gd name="connsiteX5" fmla="*/ 3461766 w 3477608"/>
              <a:gd name="connsiteY5" fmla="*/ 1607693 h 2321302"/>
              <a:gd name="connsiteX6" fmla="*/ 3172272 w 3477608"/>
              <a:gd name="connsiteY6" fmla="*/ 2320943 h 2321302"/>
              <a:gd name="connsiteX7" fmla="*/ 0 w 3477608"/>
              <a:gd name="connsiteY7" fmla="*/ 2307314 h 232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608" h="2321302">
                <a:moveTo>
                  <a:pt x="37214" y="2105391"/>
                </a:moveTo>
                <a:cubicBezTo>
                  <a:pt x="45962" y="1885071"/>
                  <a:pt x="43384" y="1560346"/>
                  <a:pt x="163934" y="1150783"/>
                </a:cubicBezTo>
                <a:cubicBezTo>
                  <a:pt x="284484" y="741220"/>
                  <a:pt x="578733" y="445086"/>
                  <a:pt x="856211" y="254070"/>
                </a:cubicBezTo>
                <a:cubicBezTo>
                  <a:pt x="1133689" y="63054"/>
                  <a:pt x="1492135" y="-21635"/>
                  <a:pt x="1828800" y="4689"/>
                </a:cubicBezTo>
                <a:cubicBezTo>
                  <a:pt x="2165466" y="31013"/>
                  <a:pt x="2604043" y="144846"/>
                  <a:pt x="2876204" y="412013"/>
                </a:cubicBezTo>
                <a:cubicBezTo>
                  <a:pt x="3148365" y="679180"/>
                  <a:pt x="3433686" y="1124733"/>
                  <a:pt x="3461766" y="1607693"/>
                </a:cubicBezTo>
                <a:cubicBezTo>
                  <a:pt x="3489846" y="2090653"/>
                  <a:pt x="3520634" y="2331931"/>
                  <a:pt x="3172272" y="2320943"/>
                </a:cubicBezTo>
                <a:cubicBezTo>
                  <a:pt x="2823910" y="2309955"/>
                  <a:pt x="974136" y="2320717"/>
                  <a:pt x="0" y="2307314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21301024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0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OUTDOOR SPACES </a:t>
            </a:r>
          </a:p>
        </p:txBody>
      </p:sp>
      <p:sp>
        <p:nvSpPr>
          <p:cNvPr id="19" name="Freeform: Shape 18"/>
          <p:cNvSpPr/>
          <p:nvPr/>
        </p:nvSpPr>
        <p:spPr>
          <a:xfrm>
            <a:off x="2601882" y="2863202"/>
            <a:ext cx="3477608" cy="2321302"/>
          </a:xfrm>
          <a:custGeom>
            <a:avLst/>
            <a:gdLst>
              <a:gd name="connsiteX0" fmla="*/ 33251 w 3729001"/>
              <a:gd name="connsiteY0" fmla="*/ 2030643 h 2402262"/>
              <a:gd name="connsiteX1" fmla="*/ 241069 w 3729001"/>
              <a:gd name="connsiteY1" fmla="*/ 900113 h 2402262"/>
              <a:gd name="connsiteX2" fmla="*/ 856211 w 3729001"/>
              <a:gd name="connsiteY2" fmla="*/ 251720 h 2402262"/>
              <a:gd name="connsiteX3" fmla="*/ 1778923 w 3729001"/>
              <a:gd name="connsiteY3" fmla="*/ 2338 h 2402262"/>
              <a:gd name="connsiteX4" fmla="*/ 2867891 w 3729001"/>
              <a:gd name="connsiteY4" fmla="*/ 376411 h 2402262"/>
              <a:gd name="connsiteX5" fmla="*/ 3483032 w 3729001"/>
              <a:gd name="connsiteY5" fmla="*/ 1606694 h 2402262"/>
              <a:gd name="connsiteX6" fmla="*/ 3433156 w 3729001"/>
              <a:gd name="connsiteY6" fmla="*/ 2329902 h 2402262"/>
              <a:gd name="connsiteX7" fmla="*/ 0 w 3729001"/>
              <a:gd name="connsiteY7" fmla="*/ 2338214 h 240226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18315"/>
              <a:gd name="connsiteY0" fmla="*/ 2031203 h 2402822"/>
              <a:gd name="connsiteX1" fmla="*/ 241069 w 3718315"/>
              <a:gd name="connsiteY1" fmla="*/ 900673 h 2402822"/>
              <a:gd name="connsiteX2" fmla="*/ 856211 w 3718315"/>
              <a:gd name="connsiteY2" fmla="*/ 252280 h 2402822"/>
              <a:gd name="connsiteX3" fmla="*/ 1778923 w 3718315"/>
              <a:gd name="connsiteY3" fmla="*/ 2898 h 2402822"/>
              <a:gd name="connsiteX4" fmla="*/ 2809702 w 3718315"/>
              <a:gd name="connsiteY4" fmla="*/ 393597 h 2402822"/>
              <a:gd name="connsiteX5" fmla="*/ 3483032 w 3718315"/>
              <a:gd name="connsiteY5" fmla="*/ 1607254 h 2402822"/>
              <a:gd name="connsiteX6" fmla="*/ 3433156 w 3718315"/>
              <a:gd name="connsiteY6" fmla="*/ 2330462 h 2402822"/>
              <a:gd name="connsiteX7" fmla="*/ 0 w 3718315"/>
              <a:gd name="connsiteY7" fmla="*/ 2338774 h 2402822"/>
              <a:gd name="connsiteX0" fmla="*/ 33251 w 3523671"/>
              <a:gd name="connsiteY0" fmla="*/ 2031203 h 2389171"/>
              <a:gd name="connsiteX1" fmla="*/ 241069 w 3523671"/>
              <a:gd name="connsiteY1" fmla="*/ 900673 h 2389171"/>
              <a:gd name="connsiteX2" fmla="*/ 856211 w 3523671"/>
              <a:gd name="connsiteY2" fmla="*/ 252280 h 2389171"/>
              <a:gd name="connsiteX3" fmla="*/ 1778923 w 3523671"/>
              <a:gd name="connsiteY3" fmla="*/ 2898 h 2389171"/>
              <a:gd name="connsiteX4" fmla="*/ 2809702 w 3523671"/>
              <a:gd name="connsiteY4" fmla="*/ 393597 h 2389171"/>
              <a:gd name="connsiteX5" fmla="*/ 3483032 w 3523671"/>
              <a:gd name="connsiteY5" fmla="*/ 1607254 h 2389171"/>
              <a:gd name="connsiteX6" fmla="*/ 3067396 w 3523671"/>
              <a:gd name="connsiteY6" fmla="*/ 2305524 h 2389171"/>
              <a:gd name="connsiteX7" fmla="*/ 0 w 3523671"/>
              <a:gd name="connsiteY7" fmla="*/ 2338774 h 2389171"/>
              <a:gd name="connsiteX0" fmla="*/ 33251 w 3539226"/>
              <a:gd name="connsiteY0" fmla="*/ 2031203 h 2356209"/>
              <a:gd name="connsiteX1" fmla="*/ 241069 w 3539226"/>
              <a:gd name="connsiteY1" fmla="*/ 900673 h 2356209"/>
              <a:gd name="connsiteX2" fmla="*/ 856211 w 3539226"/>
              <a:gd name="connsiteY2" fmla="*/ 252280 h 2356209"/>
              <a:gd name="connsiteX3" fmla="*/ 1778923 w 3539226"/>
              <a:gd name="connsiteY3" fmla="*/ 2898 h 2356209"/>
              <a:gd name="connsiteX4" fmla="*/ 2809702 w 3539226"/>
              <a:gd name="connsiteY4" fmla="*/ 393597 h 2356209"/>
              <a:gd name="connsiteX5" fmla="*/ 3483032 w 3539226"/>
              <a:gd name="connsiteY5" fmla="*/ 1607254 h 2356209"/>
              <a:gd name="connsiteX6" fmla="*/ 3067396 w 3539226"/>
              <a:gd name="connsiteY6" fmla="*/ 2305524 h 2356209"/>
              <a:gd name="connsiteX7" fmla="*/ 0 w 3539226"/>
              <a:gd name="connsiteY7" fmla="*/ 2338774 h 2356209"/>
              <a:gd name="connsiteX0" fmla="*/ 33251 w 3492566"/>
              <a:gd name="connsiteY0" fmla="*/ 2031203 h 2368951"/>
              <a:gd name="connsiteX1" fmla="*/ 241069 w 3492566"/>
              <a:gd name="connsiteY1" fmla="*/ 900673 h 2368951"/>
              <a:gd name="connsiteX2" fmla="*/ 856211 w 3492566"/>
              <a:gd name="connsiteY2" fmla="*/ 252280 h 2368951"/>
              <a:gd name="connsiteX3" fmla="*/ 1778923 w 3492566"/>
              <a:gd name="connsiteY3" fmla="*/ 2898 h 2368951"/>
              <a:gd name="connsiteX4" fmla="*/ 2809702 w 3492566"/>
              <a:gd name="connsiteY4" fmla="*/ 393597 h 2368951"/>
              <a:gd name="connsiteX5" fmla="*/ 3483032 w 3492566"/>
              <a:gd name="connsiteY5" fmla="*/ 1607254 h 2368951"/>
              <a:gd name="connsiteX6" fmla="*/ 2917767 w 3492566"/>
              <a:gd name="connsiteY6" fmla="*/ 2363713 h 2368951"/>
              <a:gd name="connsiteX7" fmla="*/ 0 w 3492566"/>
              <a:gd name="connsiteY7" fmla="*/ 2338774 h 2368951"/>
              <a:gd name="connsiteX0" fmla="*/ 33251 w 3492566"/>
              <a:gd name="connsiteY0" fmla="*/ 2031256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92566"/>
              <a:gd name="connsiteY0" fmla="*/ 2014630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89723"/>
              <a:gd name="connsiteY0" fmla="*/ 2014630 h 2363765"/>
              <a:gd name="connsiteX1" fmla="*/ 274320 w 3489723"/>
              <a:gd name="connsiteY1" fmla="*/ 917351 h 2363765"/>
              <a:gd name="connsiteX2" fmla="*/ 856211 w 3489723"/>
              <a:gd name="connsiteY2" fmla="*/ 252333 h 2363765"/>
              <a:gd name="connsiteX3" fmla="*/ 1778923 w 3489723"/>
              <a:gd name="connsiteY3" fmla="*/ 2951 h 2363765"/>
              <a:gd name="connsiteX4" fmla="*/ 2809702 w 3489723"/>
              <a:gd name="connsiteY4" fmla="*/ 393650 h 2363765"/>
              <a:gd name="connsiteX5" fmla="*/ 3483032 w 3489723"/>
              <a:gd name="connsiteY5" fmla="*/ 1607307 h 2363765"/>
              <a:gd name="connsiteX6" fmla="*/ 2901142 w 3489723"/>
              <a:gd name="connsiteY6" fmla="*/ 2347140 h 2363765"/>
              <a:gd name="connsiteX7" fmla="*/ 0 w 3489723"/>
              <a:gd name="connsiteY7" fmla="*/ 2338827 h 2363765"/>
              <a:gd name="connsiteX0" fmla="*/ 0 w 3496109"/>
              <a:gd name="connsiteY0" fmla="*/ 2014630 h 2363765"/>
              <a:gd name="connsiteX1" fmla="*/ 274320 w 3496109"/>
              <a:gd name="connsiteY1" fmla="*/ 917351 h 2363765"/>
              <a:gd name="connsiteX2" fmla="*/ 856211 w 3496109"/>
              <a:gd name="connsiteY2" fmla="*/ 252333 h 2363765"/>
              <a:gd name="connsiteX3" fmla="*/ 1778923 w 3496109"/>
              <a:gd name="connsiteY3" fmla="*/ 2951 h 2363765"/>
              <a:gd name="connsiteX4" fmla="*/ 2809702 w 3496109"/>
              <a:gd name="connsiteY4" fmla="*/ 393650 h 2363765"/>
              <a:gd name="connsiteX5" fmla="*/ 3483032 w 3496109"/>
              <a:gd name="connsiteY5" fmla="*/ 1607307 h 2363765"/>
              <a:gd name="connsiteX6" fmla="*/ 2901142 w 3496109"/>
              <a:gd name="connsiteY6" fmla="*/ 2347140 h 2363765"/>
              <a:gd name="connsiteX7" fmla="*/ 0 w 3496109"/>
              <a:gd name="connsiteY7" fmla="*/ 2338827 h 2363765"/>
              <a:gd name="connsiteX0" fmla="*/ 0 w 3496109"/>
              <a:gd name="connsiteY0" fmla="*/ 1982071 h 2331206"/>
              <a:gd name="connsiteX1" fmla="*/ 274320 w 3496109"/>
              <a:gd name="connsiteY1" fmla="*/ 884792 h 2331206"/>
              <a:gd name="connsiteX2" fmla="*/ 856211 w 3496109"/>
              <a:gd name="connsiteY2" fmla="*/ 219774 h 2331206"/>
              <a:gd name="connsiteX3" fmla="*/ 1828800 w 3496109"/>
              <a:gd name="connsiteY3" fmla="*/ 3643 h 2331206"/>
              <a:gd name="connsiteX4" fmla="*/ 2809702 w 3496109"/>
              <a:gd name="connsiteY4" fmla="*/ 361091 h 2331206"/>
              <a:gd name="connsiteX5" fmla="*/ 3483032 w 3496109"/>
              <a:gd name="connsiteY5" fmla="*/ 1574748 h 2331206"/>
              <a:gd name="connsiteX6" fmla="*/ 2901142 w 3496109"/>
              <a:gd name="connsiteY6" fmla="*/ 2314581 h 2331206"/>
              <a:gd name="connsiteX7" fmla="*/ 0 w 3496109"/>
              <a:gd name="connsiteY7" fmla="*/ 2306268 h 2331206"/>
              <a:gd name="connsiteX0" fmla="*/ 0 w 3496109"/>
              <a:gd name="connsiteY0" fmla="*/ 1978443 h 2327578"/>
              <a:gd name="connsiteX1" fmla="*/ 274320 w 3496109"/>
              <a:gd name="connsiteY1" fmla="*/ 881164 h 2327578"/>
              <a:gd name="connsiteX2" fmla="*/ 856211 w 3496109"/>
              <a:gd name="connsiteY2" fmla="*/ 216146 h 2327578"/>
              <a:gd name="connsiteX3" fmla="*/ 1828800 w 3496109"/>
              <a:gd name="connsiteY3" fmla="*/ 15 h 2327578"/>
              <a:gd name="connsiteX4" fmla="*/ 2809702 w 3496109"/>
              <a:gd name="connsiteY4" fmla="*/ 357463 h 2327578"/>
              <a:gd name="connsiteX5" fmla="*/ 3483032 w 3496109"/>
              <a:gd name="connsiteY5" fmla="*/ 1571120 h 2327578"/>
              <a:gd name="connsiteX6" fmla="*/ 2901142 w 3496109"/>
              <a:gd name="connsiteY6" fmla="*/ 2310953 h 2327578"/>
              <a:gd name="connsiteX7" fmla="*/ 0 w 3496109"/>
              <a:gd name="connsiteY7" fmla="*/ 2302640 h 2327578"/>
              <a:gd name="connsiteX0" fmla="*/ 0 w 3485726"/>
              <a:gd name="connsiteY0" fmla="*/ 1984313 h 2333448"/>
              <a:gd name="connsiteX1" fmla="*/ 274320 w 3485726"/>
              <a:gd name="connsiteY1" fmla="*/ 887034 h 2333448"/>
              <a:gd name="connsiteX2" fmla="*/ 856211 w 3485726"/>
              <a:gd name="connsiteY2" fmla="*/ 222016 h 2333448"/>
              <a:gd name="connsiteX3" fmla="*/ 1828800 w 3485726"/>
              <a:gd name="connsiteY3" fmla="*/ 5885 h 2333448"/>
              <a:gd name="connsiteX4" fmla="*/ 2876204 w 3485726"/>
              <a:gd name="connsiteY4" fmla="*/ 413209 h 2333448"/>
              <a:gd name="connsiteX5" fmla="*/ 3483032 w 3485726"/>
              <a:gd name="connsiteY5" fmla="*/ 1576990 h 2333448"/>
              <a:gd name="connsiteX6" fmla="*/ 2901142 w 3485726"/>
              <a:gd name="connsiteY6" fmla="*/ 2316823 h 2333448"/>
              <a:gd name="connsiteX7" fmla="*/ 0 w 3485726"/>
              <a:gd name="connsiteY7" fmla="*/ 2308510 h 2333448"/>
              <a:gd name="connsiteX0" fmla="*/ 0 w 3485726"/>
              <a:gd name="connsiteY0" fmla="*/ 1980623 h 2329758"/>
              <a:gd name="connsiteX1" fmla="*/ 274320 w 3485726"/>
              <a:gd name="connsiteY1" fmla="*/ 883344 h 2329758"/>
              <a:gd name="connsiteX2" fmla="*/ 856211 w 3485726"/>
              <a:gd name="connsiteY2" fmla="*/ 276515 h 2329758"/>
              <a:gd name="connsiteX3" fmla="*/ 1828800 w 3485726"/>
              <a:gd name="connsiteY3" fmla="*/ 2195 h 2329758"/>
              <a:gd name="connsiteX4" fmla="*/ 2876204 w 3485726"/>
              <a:gd name="connsiteY4" fmla="*/ 409519 h 2329758"/>
              <a:gd name="connsiteX5" fmla="*/ 3483032 w 3485726"/>
              <a:gd name="connsiteY5" fmla="*/ 1573300 h 2329758"/>
              <a:gd name="connsiteX6" fmla="*/ 2901142 w 3485726"/>
              <a:gd name="connsiteY6" fmla="*/ 2313133 h 2329758"/>
              <a:gd name="connsiteX7" fmla="*/ 0 w 3485726"/>
              <a:gd name="connsiteY7" fmla="*/ 2304820 h 2329758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170 h 2331305"/>
              <a:gd name="connsiteX1" fmla="*/ 174567 w 3485726"/>
              <a:gd name="connsiteY1" fmla="*/ 1059459 h 2331305"/>
              <a:gd name="connsiteX2" fmla="*/ 856211 w 3485726"/>
              <a:gd name="connsiteY2" fmla="*/ 253123 h 2331305"/>
              <a:gd name="connsiteX3" fmla="*/ 1828800 w 3485726"/>
              <a:gd name="connsiteY3" fmla="*/ 3742 h 2331305"/>
              <a:gd name="connsiteX4" fmla="*/ 2876204 w 3485726"/>
              <a:gd name="connsiteY4" fmla="*/ 411066 h 2331305"/>
              <a:gd name="connsiteX5" fmla="*/ 3483032 w 3485726"/>
              <a:gd name="connsiteY5" fmla="*/ 1574847 h 2331305"/>
              <a:gd name="connsiteX6" fmla="*/ 2901142 w 3485726"/>
              <a:gd name="connsiteY6" fmla="*/ 2314680 h 2331305"/>
              <a:gd name="connsiteX7" fmla="*/ 0 w 3485726"/>
              <a:gd name="connsiteY7" fmla="*/ 2306367 h 2331305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3117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504648"/>
              <a:gd name="connsiteY0" fmla="*/ 2105391 h 2365805"/>
              <a:gd name="connsiteX1" fmla="*/ 163934 w 3504648"/>
              <a:gd name="connsiteY1" fmla="*/ 1150783 h 2365805"/>
              <a:gd name="connsiteX2" fmla="*/ 856211 w 3504648"/>
              <a:gd name="connsiteY2" fmla="*/ 254070 h 2365805"/>
              <a:gd name="connsiteX3" fmla="*/ 1828800 w 3504648"/>
              <a:gd name="connsiteY3" fmla="*/ 4689 h 2365805"/>
              <a:gd name="connsiteX4" fmla="*/ 2876204 w 3504648"/>
              <a:gd name="connsiteY4" fmla="*/ 412013 h 2365805"/>
              <a:gd name="connsiteX5" fmla="*/ 3504297 w 3504648"/>
              <a:gd name="connsiteY5" fmla="*/ 1799078 h 2365805"/>
              <a:gd name="connsiteX6" fmla="*/ 2901142 w 3504648"/>
              <a:gd name="connsiteY6" fmla="*/ 2315627 h 2365805"/>
              <a:gd name="connsiteX7" fmla="*/ 0 w 3504648"/>
              <a:gd name="connsiteY7" fmla="*/ 2307314 h 2365805"/>
              <a:gd name="connsiteX0" fmla="*/ 37214 w 3516406"/>
              <a:gd name="connsiteY0" fmla="*/ 2105391 h 2365805"/>
              <a:gd name="connsiteX1" fmla="*/ 163934 w 3516406"/>
              <a:gd name="connsiteY1" fmla="*/ 1150783 h 2365805"/>
              <a:gd name="connsiteX2" fmla="*/ 856211 w 3516406"/>
              <a:gd name="connsiteY2" fmla="*/ 254070 h 2365805"/>
              <a:gd name="connsiteX3" fmla="*/ 1828800 w 3516406"/>
              <a:gd name="connsiteY3" fmla="*/ 4689 h 2365805"/>
              <a:gd name="connsiteX4" fmla="*/ 2876204 w 3516406"/>
              <a:gd name="connsiteY4" fmla="*/ 412013 h 2365805"/>
              <a:gd name="connsiteX5" fmla="*/ 3504297 w 3516406"/>
              <a:gd name="connsiteY5" fmla="*/ 1799078 h 2365805"/>
              <a:gd name="connsiteX6" fmla="*/ 2901142 w 3516406"/>
              <a:gd name="connsiteY6" fmla="*/ 2315627 h 2365805"/>
              <a:gd name="connsiteX7" fmla="*/ 0 w 3516406"/>
              <a:gd name="connsiteY7" fmla="*/ 2307314 h 2365805"/>
              <a:gd name="connsiteX0" fmla="*/ 37214 w 3517128"/>
              <a:gd name="connsiteY0" fmla="*/ 2105391 h 2336233"/>
              <a:gd name="connsiteX1" fmla="*/ 163934 w 3517128"/>
              <a:gd name="connsiteY1" fmla="*/ 1150783 h 2336233"/>
              <a:gd name="connsiteX2" fmla="*/ 856211 w 3517128"/>
              <a:gd name="connsiteY2" fmla="*/ 254070 h 2336233"/>
              <a:gd name="connsiteX3" fmla="*/ 1828800 w 3517128"/>
              <a:gd name="connsiteY3" fmla="*/ 4689 h 2336233"/>
              <a:gd name="connsiteX4" fmla="*/ 2876204 w 3517128"/>
              <a:gd name="connsiteY4" fmla="*/ 412013 h 2336233"/>
              <a:gd name="connsiteX5" fmla="*/ 3504297 w 3517128"/>
              <a:gd name="connsiteY5" fmla="*/ 1799078 h 2336233"/>
              <a:gd name="connsiteX6" fmla="*/ 2901142 w 3517128"/>
              <a:gd name="connsiteY6" fmla="*/ 2315627 h 2336233"/>
              <a:gd name="connsiteX7" fmla="*/ 0 w 3517128"/>
              <a:gd name="connsiteY7" fmla="*/ 2307314 h 2336233"/>
              <a:gd name="connsiteX0" fmla="*/ 37214 w 3511365"/>
              <a:gd name="connsiteY0" fmla="*/ 2105391 h 2341041"/>
              <a:gd name="connsiteX1" fmla="*/ 163934 w 3511365"/>
              <a:gd name="connsiteY1" fmla="*/ 1150783 h 2341041"/>
              <a:gd name="connsiteX2" fmla="*/ 856211 w 3511365"/>
              <a:gd name="connsiteY2" fmla="*/ 254070 h 2341041"/>
              <a:gd name="connsiteX3" fmla="*/ 1828800 w 3511365"/>
              <a:gd name="connsiteY3" fmla="*/ 4689 h 2341041"/>
              <a:gd name="connsiteX4" fmla="*/ 2876204 w 3511365"/>
              <a:gd name="connsiteY4" fmla="*/ 412013 h 2341041"/>
              <a:gd name="connsiteX5" fmla="*/ 3504297 w 3511365"/>
              <a:gd name="connsiteY5" fmla="*/ 1799078 h 2341041"/>
              <a:gd name="connsiteX6" fmla="*/ 2901142 w 3511365"/>
              <a:gd name="connsiteY6" fmla="*/ 2315627 h 2341041"/>
              <a:gd name="connsiteX7" fmla="*/ 0 w 3511365"/>
              <a:gd name="connsiteY7" fmla="*/ 2307314 h 2341041"/>
              <a:gd name="connsiteX0" fmla="*/ 37214 w 3504633"/>
              <a:gd name="connsiteY0" fmla="*/ 2105391 h 2359040"/>
              <a:gd name="connsiteX1" fmla="*/ 163934 w 3504633"/>
              <a:gd name="connsiteY1" fmla="*/ 1150783 h 2359040"/>
              <a:gd name="connsiteX2" fmla="*/ 856211 w 3504633"/>
              <a:gd name="connsiteY2" fmla="*/ 254070 h 2359040"/>
              <a:gd name="connsiteX3" fmla="*/ 1828800 w 3504633"/>
              <a:gd name="connsiteY3" fmla="*/ 4689 h 2359040"/>
              <a:gd name="connsiteX4" fmla="*/ 2876204 w 3504633"/>
              <a:gd name="connsiteY4" fmla="*/ 412013 h 2359040"/>
              <a:gd name="connsiteX5" fmla="*/ 3504297 w 3504633"/>
              <a:gd name="connsiteY5" fmla="*/ 1799078 h 2359040"/>
              <a:gd name="connsiteX6" fmla="*/ 2922407 w 3504633"/>
              <a:gd name="connsiteY6" fmla="*/ 2347524 h 2359040"/>
              <a:gd name="connsiteX7" fmla="*/ 0 w 3504633"/>
              <a:gd name="connsiteY7" fmla="*/ 2307314 h 2359040"/>
              <a:gd name="connsiteX0" fmla="*/ 37214 w 3504805"/>
              <a:gd name="connsiteY0" fmla="*/ 2105391 h 2347524"/>
              <a:gd name="connsiteX1" fmla="*/ 163934 w 3504805"/>
              <a:gd name="connsiteY1" fmla="*/ 1150783 h 2347524"/>
              <a:gd name="connsiteX2" fmla="*/ 856211 w 3504805"/>
              <a:gd name="connsiteY2" fmla="*/ 254070 h 2347524"/>
              <a:gd name="connsiteX3" fmla="*/ 1828800 w 3504805"/>
              <a:gd name="connsiteY3" fmla="*/ 4689 h 2347524"/>
              <a:gd name="connsiteX4" fmla="*/ 2876204 w 3504805"/>
              <a:gd name="connsiteY4" fmla="*/ 412013 h 2347524"/>
              <a:gd name="connsiteX5" fmla="*/ 3504297 w 3504805"/>
              <a:gd name="connsiteY5" fmla="*/ 1799078 h 2347524"/>
              <a:gd name="connsiteX6" fmla="*/ 2922407 w 3504805"/>
              <a:gd name="connsiteY6" fmla="*/ 2347524 h 2347524"/>
              <a:gd name="connsiteX7" fmla="*/ 0 w 3504805"/>
              <a:gd name="connsiteY7" fmla="*/ 2307314 h 2347524"/>
              <a:gd name="connsiteX0" fmla="*/ 37214 w 3505948"/>
              <a:gd name="connsiteY0" fmla="*/ 2105391 h 2352749"/>
              <a:gd name="connsiteX1" fmla="*/ 163934 w 3505948"/>
              <a:gd name="connsiteY1" fmla="*/ 1150783 h 2352749"/>
              <a:gd name="connsiteX2" fmla="*/ 856211 w 3505948"/>
              <a:gd name="connsiteY2" fmla="*/ 254070 h 2352749"/>
              <a:gd name="connsiteX3" fmla="*/ 1828800 w 3505948"/>
              <a:gd name="connsiteY3" fmla="*/ 4689 h 2352749"/>
              <a:gd name="connsiteX4" fmla="*/ 2876204 w 3505948"/>
              <a:gd name="connsiteY4" fmla="*/ 412013 h 2352749"/>
              <a:gd name="connsiteX5" fmla="*/ 3504297 w 3505948"/>
              <a:gd name="connsiteY5" fmla="*/ 1799078 h 2352749"/>
              <a:gd name="connsiteX6" fmla="*/ 2922407 w 3505948"/>
              <a:gd name="connsiteY6" fmla="*/ 2347524 h 2352749"/>
              <a:gd name="connsiteX7" fmla="*/ 0 w 3505948"/>
              <a:gd name="connsiteY7" fmla="*/ 2307314 h 2352749"/>
              <a:gd name="connsiteX0" fmla="*/ 37214 w 3504315"/>
              <a:gd name="connsiteY0" fmla="*/ 2105391 h 2352749"/>
              <a:gd name="connsiteX1" fmla="*/ 163934 w 3504315"/>
              <a:gd name="connsiteY1" fmla="*/ 1150783 h 2352749"/>
              <a:gd name="connsiteX2" fmla="*/ 856211 w 3504315"/>
              <a:gd name="connsiteY2" fmla="*/ 254070 h 2352749"/>
              <a:gd name="connsiteX3" fmla="*/ 1828800 w 3504315"/>
              <a:gd name="connsiteY3" fmla="*/ 4689 h 2352749"/>
              <a:gd name="connsiteX4" fmla="*/ 2876204 w 3504315"/>
              <a:gd name="connsiteY4" fmla="*/ 412013 h 2352749"/>
              <a:gd name="connsiteX5" fmla="*/ 3504297 w 3504315"/>
              <a:gd name="connsiteY5" fmla="*/ 1799078 h 2352749"/>
              <a:gd name="connsiteX6" fmla="*/ 2922407 w 3504315"/>
              <a:gd name="connsiteY6" fmla="*/ 2347524 h 2352749"/>
              <a:gd name="connsiteX7" fmla="*/ 0 w 3504315"/>
              <a:gd name="connsiteY7" fmla="*/ 2307314 h 2352749"/>
              <a:gd name="connsiteX0" fmla="*/ 37214 w 3446048"/>
              <a:gd name="connsiteY0" fmla="*/ 2105391 h 2379016"/>
              <a:gd name="connsiteX1" fmla="*/ 163934 w 3446048"/>
              <a:gd name="connsiteY1" fmla="*/ 1150783 h 2379016"/>
              <a:gd name="connsiteX2" fmla="*/ 856211 w 3446048"/>
              <a:gd name="connsiteY2" fmla="*/ 254070 h 2379016"/>
              <a:gd name="connsiteX3" fmla="*/ 1828800 w 3446048"/>
              <a:gd name="connsiteY3" fmla="*/ 4689 h 2379016"/>
              <a:gd name="connsiteX4" fmla="*/ 2876204 w 3446048"/>
              <a:gd name="connsiteY4" fmla="*/ 412013 h 2379016"/>
              <a:gd name="connsiteX5" fmla="*/ 3445818 w 3446048"/>
              <a:gd name="connsiteY5" fmla="*/ 1799078 h 2379016"/>
              <a:gd name="connsiteX6" fmla="*/ 2922407 w 3446048"/>
              <a:gd name="connsiteY6" fmla="*/ 2347524 h 2379016"/>
              <a:gd name="connsiteX7" fmla="*/ 0 w 3446048"/>
              <a:gd name="connsiteY7" fmla="*/ 2307314 h 2379016"/>
              <a:gd name="connsiteX0" fmla="*/ 37214 w 3445839"/>
              <a:gd name="connsiteY0" fmla="*/ 2105391 h 2349300"/>
              <a:gd name="connsiteX1" fmla="*/ 163934 w 3445839"/>
              <a:gd name="connsiteY1" fmla="*/ 1150783 h 2349300"/>
              <a:gd name="connsiteX2" fmla="*/ 856211 w 3445839"/>
              <a:gd name="connsiteY2" fmla="*/ 254070 h 2349300"/>
              <a:gd name="connsiteX3" fmla="*/ 1828800 w 3445839"/>
              <a:gd name="connsiteY3" fmla="*/ 4689 h 2349300"/>
              <a:gd name="connsiteX4" fmla="*/ 2876204 w 3445839"/>
              <a:gd name="connsiteY4" fmla="*/ 412013 h 2349300"/>
              <a:gd name="connsiteX5" fmla="*/ 3445818 w 3445839"/>
              <a:gd name="connsiteY5" fmla="*/ 1799078 h 2349300"/>
              <a:gd name="connsiteX6" fmla="*/ 2922407 w 3445839"/>
              <a:gd name="connsiteY6" fmla="*/ 2347524 h 2349300"/>
              <a:gd name="connsiteX7" fmla="*/ 0 w 3445839"/>
              <a:gd name="connsiteY7" fmla="*/ 2307314 h 2349300"/>
              <a:gd name="connsiteX0" fmla="*/ 37214 w 3458784"/>
              <a:gd name="connsiteY0" fmla="*/ 2105391 h 2354429"/>
              <a:gd name="connsiteX1" fmla="*/ 163934 w 3458784"/>
              <a:gd name="connsiteY1" fmla="*/ 1150783 h 2354429"/>
              <a:gd name="connsiteX2" fmla="*/ 856211 w 3458784"/>
              <a:gd name="connsiteY2" fmla="*/ 254070 h 2354429"/>
              <a:gd name="connsiteX3" fmla="*/ 1828800 w 3458784"/>
              <a:gd name="connsiteY3" fmla="*/ 4689 h 2354429"/>
              <a:gd name="connsiteX4" fmla="*/ 2876204 w 3458784"/>
              <a:gd name="connsiteY4" fmla="*/ 412013 h 2354429"/>
              <a:gd name="connsiteX5" fmla="*/ 3445818 w 3458784"/>
              <a:gd name="connsiteY5" fmla="*/ 1799078 h 2354429"/>
              <a:gd name="connsiteX6" fmla="*/ 3156323 w 3458784"/>
              <a:gd name="connsiteY6" fmla="*/ 2352840 h 2354429"/>
              <a:gd name="connsiteX7" fmla="*/ 0 w 3458784"/>
              <a:gd name="connsiteY7" fmla="*/ 2307314 h 2354429"/>
              <a:gd name="connsiteX0" fmla="*/ 37214 w 3461348"/>
              <a:gd name="connsiteY0" fmla="*/ 2105391 h 2325081"/>
              <a:gd name="connsiteX1" fmla="*/ 163934 w 3461348"/>
              <a:gd name="connsiteY1" fmla="*/ 1150783 h 2325081"/>
              <a:gd name="connsiteX2" fmla="*/ 856211 w 3461348"/>
              <a:gd name="connsiteY2" fmla="*/ 254070 h 2325081"/>
              <a:gd name="connsiteX3" fmla="*/ 1828800 w 3461348"/>
              <a:gd name="connsiteY3" fmla="*/ 4689 h 2325081"/>
              <a:gd name="connsiteX4" fmla="*/ 2876204 w 3461348"/>
              <a:gd name="connsiteY4" fmla="*/ 412013 h 2325081"/>
              <a:gd name="connsiteX5" fmla="*/ 3445818 w 3461348"/>
              <a:gd name="connsiteY5" fmla="*/ 1799078 h 2325081"/>
              <a:gd name="connsiteX6" fmla="*/ 3172272 w 3461348"/>
              <a:gd name="connsiteY6" fmla="*/ 2320943 h 2325081"/>
              <a:gd name="connsiteX7" fmla="*/ 0 w 3461348"/>
              <a:gd name="connsiteY7" fmla="*/ 2307314 h 2325081"/>
              <a:gd name="connsiteX0" fmla="*/ 37214 w 3463428"/>
              <a:gd name="connsiteY0" fmla="*/ 2105391 h 2325081"/>
              <a:gd name="connsiteX1" fmla="*/ 163934 w 3463428"/>
              <a:gd name="connsiteY1" fmla="*/ 1150783 h 2325081"/>
              <a:gd name="connsiteX2" fmla="*/ 856211 w 3463428"/>
              <a:gd name="connsiteY2" fmla="*/ 254070 h 2325081"/>
              <a:gd name="connsiteX3" fmla="*/ 1828800 w 3463428"/>
              <a:gd name="connsiteY3" fmla="*/ 4689 h 2325081"/>
              <a:gd name="connsiteX4" fmla="*/ 2876204 w 3463428"/>
              <a:gd name="connsiteY4" fmla="*/ 412013 h 2325081"/>
              <a:gd name="connsiteX5" fmla="*/ 3445818 w 3463428"/>
              <a:gd name="connsiteY5" fmla="*/ 1799078 h 2325081"/>
              <a:gd name="connsiteX6" fmla="*/ 3172272 w 3463428"/>
              <a:gd name="connsiteY6" fmla="*/ 2320943 h 2325081"/>
              <a:gd name="connsiteX7" fmla="*/ 0 w 3463428"/>
              <a:gd name="connsiteY7" fmla="*/ 2307314 h 2325081"/>
              <a:gd name="connsiteX0" fmla="*/ 37214 w 3548106"/>
              <a:gd name="connsiteY0" fmla="*/ 2105391 h 2362779"/>
              <a:gd name="connsiteX1" fmla="*/ 163934 w 3548106"/>
              <a:gd name="connsiteY1" fmla="*/ 1150783 h 2362779"/>
              <a:gd name="connsiteX2" fmla="*/ 856211 w 3548106"/>
              <a:gd name="connsiteY2" fmla="*/ 254070 h 2362779"/>
              <a:gd name="connsiteX3" fmla="*/ 1828800 w 3548106"/>
              <a:gd name="connsiteY3" fmla="*/ 4689 h 2362779"/>
              <a:gd name="connsiteX4" fmla="*/ 2876204 w 3548106"/>
              <a:gd name="connsiteY4" fmla="*/ 412013 h 2362779"/>
              <a:gd name="connsiteX5" fmla="*/ 3451134 w 3548106"/>
              <a:gd name="connsiteY5" fmla="*/ 1735283 h 2362779"/>
              <a:gd name="connsiteX6" fmla="*/ 3172272 w 3548106"/>
              <a:gd name="connsiteY6" fmla="*/ 2320943 h 2362779"/>
              <a:gd name="connsiteX7" fmla="*/ 0 w 3548106"/>
              <a:gd name="connsiteY7" fmla="*/ 2307314 h 2362779"/>
              <a:gd name="connsiteX0" fmla="*/ 37214 w 3524088"/>
              <a:gd name="connsiteY0" fmla="*/ 2105391 h 2362779"/>
              <a:gd name="connsiteX1" fmla="*/ 163934 w 3524088"/>
              <a:gd name="connsiteY1" fmla="*/ 1150783 h 2362779"/>
              <a:gd name="connsiteX2" fmla="*/ 856211 w 3524088"/>
              <a:gd name="connsiteY2" fmla="*/ 254070 h 2362779"/>
              <a:gd name="connsiteX3" fmla="*/ 1828800 w 3524088"/>
              <a:gd name="connsiteY3" fmla="*/ 4689 h 2362779"/>
              <a:gd name="connsiteX4" fmla="*/ 2876204 w 3524088"/>
              <a:gd name="connsiteY4" fmla="*/ 412013 h 2362779"/>
              <a:gd name="connsiteX5" fmla="*/ 3451134 w 3524088"/>
              <a:gd name="connsiteY5" fmla="*/ 1735283 h 2362779"/>
              <a:gd name="connsiteX6" fmla="*/ 3172272 w 3524088"/>
              <a:gd name="connsiteY6" fmla="*/ 2320943 h 2362779"/>
              <a:gd name="connsiteX7" fmla="*/ 0 w 3524088"/>
              <a:gd name="connsiteY7" fmla="*/ 2307314 h 2362779"/>
              <a:gd name="connsiteX0" fmla="*/ 37214 w 3497850"/>
              <a:gd name="connsiteY0" fmla="*/ 2105391 h 2362779"/>
              <a:gd name="connsiteX1" fmla="*/ 163934 w 3497850"/>
              <a:gd name="connsiteY1" fmla="*/ 1150783 h 2362779"/>
              <a:gd name="connsiteX2" fmla="*/ 856211 w 3497850"/>
              <a:gd name="connsiteY2" fmla="*/ 254070 h 2362779"/>
              <a:gd name="connsiteX3" fmla="*/ 1828800 w 3497850"/>
              <a:gd name="connsiteY3" fmla="*/ 4689 h 2362779"/>
              <a:gd name="connsiteX4" fmla="*/ 2876204 w 3497850"/>
              <a:gd name="connsiteY4" fmla="*/ 412013 h 2362779"/>
              <a:gd name="connsiteX5" fmla="*/ 3451134 w 3497850"/>
              <a:gd name="connsiteY5" fmla="*/ 1735283 h 2362779"/>
              <a:gd name="connsiteX6" fmla="*/ 3172272 w 3497850"/>
              <a:gd name="connsiteY6" fmla="*/ 2320943 h 2362779"/>
              <a:gd name="connsiteX7" fmla="*/ 0 w 3497850"/>
              <a:gd name="connsiteY7" fmla="*/ 2307314 h 2362779"/>
              <a:gd name="connsiteX0" fmla="*/ 37214 w 3546058"/>
              <a:gd name="connsiteY0" fmla="*/ 2105391 h 2362779"/>
              <a:gd name="connsiteX1" fmla="*/ 163934 w 3546058"/>
              <a:gd name="connsiteY1" fmla="*/ 1150783 h 2362779"/>
              <a:gd name="connsiteX2" fmla="*/ 856211 w 3546058"/>
              <a:gd name="connsiteY2" fmla="*/ 254070 h 2362779"/>
              <a:gd name="connsiteX3" fmla="*/ 1828800 w 3546058"/>
              <a:gd name="connsiteY3" fmla="*/ 4689 h 2362779"/>
              <a:gd name="connsiteX4" fmla="*/ 2876204 w 3546058"/>
              <a:gd name="connsiteY4" fmla="*/ 412013 h 2362779"/>
              <a:gd name="connsiteX5" fmla="*/ 3451134 w 3546058"/>
              <a:gd name="connsiteY5" fmla="*/ 1735283 h 2362779"/>
              <a:gd name="connsiteX6" fmla="*/ 3172272 w 3546058"/>
              <a:gd name="connsiteY6" fmla="*/ 2320943 h 2362779"/>
              <a:gd name="connsiteX7" fmla="*/ 0 w 3546058"/>
              <a:gd name="connsiteY7" fmla="*/ 2307314 h 2362779"/>
              <a:gd name="connsiteX0" fmla="*/ 37214 w 3476201"/>
              <a:gd name="connsiteY0" fmla="*/ 2105391 h 2321029"/>
              <a:gd name="connsiteX1" fmla="*/ 163934 w 3476201"/>
              <a:gd name="connsiteY1" fmla="*/ 1150783 h 2321029"/>
              <a:gd name="connsiteX2" fmla="*/ 856211 w 3476201"/>
              <a:gd name="connsiteY2" fmla="*/ 254070 h 2321029"/>
              <a:gd name="connsiteX3" fmla="*/ 1828800 w 3476201"/>
              <a:gd name="connsiteY3" fmla="*/ 4689 h 2321029"/>
              <a:gd name="connsiteX4" fmla="*/ 2876204 w 3476201"/>
              <a:gd name="connsiteY4" fmla="*/ 412013 h 2321029"/>
              <a:gd name="connsiteX5" fmla="*/ 3451134 w 3476201"/>
              <a:gd name="connsiteY5" fmla="*/ 1735283 h 2321029"/>
              <a:gd name="connsiteX6" fmla="*/ 3172272 w 3476201"/>
              <a:gd name="connsiteY6" fmla="*/ 2320943 h 2321029"/>
              <a:gd name="connsiteX7" fmla="*/ 0 w 3476201"/>
              <a:gd name="connsiteY7" fmla="*/ 2307314 h 2321029"/>
              <a:gd name="connsiteX0" fmla="*/ 37214 w 3457713"/>
              <a:gd name="connsiteY0" fmla="*/ 2105391 h 2321181"/>
              <a:gd name="connsiteX1" fmla="*/ 163934 w 3457713"/>
              <a:gd name="connsiteY1" fmla="*/ 1150783 h 2321181"/>
              <a:gd name="connsiteX2" fmla="*/ 856211 w 3457713"/>
              <a:gd name="connsiteY2" fmla="*/ 254070 h 2321181"/>
              <a:gd name="connsiteX3" fmla="*/ 1828800 w 3457713"/>
              <a:gd name="connsiteY3" fmla="*/ 4689 h 2321181"/>
              <a:gd name="connsiteX4" fmla="*/ 2876204 w 3457713"/>
              <a:gd name="connsiteY4" fmla="*/ 412013 h 2321181"/>
              <a:gd name="connsiteX5" fmla="*/ 3451134 w 3457713"/>
              <a:gd name="connsiteY5" fmla="*/ 1735283 h 2321181"/>
              <a:gd name="connsiteX6" fmla="*/ 3172272 w 3457713"/>
              <a:gd name="connsiteY6" fmla="*/ 2320943 h 2321181"/>
              <a:gd name="connsiteX7" fmla="*/ 0 w 3457713"/>
              <a:gd name="connsiteY7" fmla="*/ 2307314 h 2321181"/>
              <a:gd name="connsiteX0" fmla="*/ 37214 w 3535947"/>
              <a:gd name="connsiteY0" fmla="*/ 2105391 h 2372227"/>
              <a:gd name="connsiteX1" fmla="*/ 163934 w 3535947"/>
              <a:gd name="connsiteY1" fmla="*/ 1150783 h 2372227"/>
              <a:gd name="connsiteX2" fmla="*/ 856211 w 3535947"/>
              <a:gd name="connsiteY2" fmla="*/ 254070 h 2372227"/>
              <a:gd name="connsiteX3" fmla="*/ 1828800 w 3535947"/>
              <a:gd name="connsiteY3" fmla="*/ 4689 h 2372227"/>
              <a:gd name="connsiteX4" fmla="*/ 2876204 w 3535947"/>
              <a:gd name="connsiteY4" fmla="*/ 412013 h 2372227"/>
              <a:gd name="connsiteX5" fmla="*/ 3461766 w 3535947"/>
              <a:gd name="connsiteY5" fmla="*/ 1607693 h 2372227"/>
              <a:gd name="connsiteX6" fmla="*/ 3172272 w 3535947"/>
              <a:gd name="connsiteY6" fmla="*/ 2320943 h 2372227"/>
              <a:gd name="connsiteX7" fmla="*/ 0 w 3535947"/>
              <a:gd name="connsiteY7" fmla="*/ 2307314 h 2372227"/>
              <a:gd name="connsiteX0" fmla="*/ 37214 w 3544051"/>
              <a:gd name="connsiteY0" fmla="*/ 2105391 h 2372227"/>
              <a:gd name="connsiteX1" fmla="*/ 163934 w 3544051"/>
              <a:gd name="connsiteY1" fmla="*/ 1150783 h 2372227"/>
              <a:gd name="connsiteX2" fmla="*/ 856211 w 3544051"/>
              <a:gd name="connsiteY2" fmla="*/ 254070 h 2372227"/>
              <a:gd name="connsiteX3" fmla="*/ 1828800 w 3544051"/>
              <a:gd name="connsiteY3" fmla="*/ 4689 h 2372227"/>
              <a:gd name="connsiteX4" fmla="*/ 2876204 w 3544051"/>
              <a:gd name="connsiteY4" fmla="*/ 412013 h 2372227"/>
              <a:gd name="connsiteX5" fmla="*/ 3461766 w 3544051"/>
              <a:gd name="connsiteY5" fmla="*/ 1607693 h 2372227"/>
              <a:gd name="connsiteX6" fmla="*/ 3172272 w 3544051"/>
              <a:gd name="connsiteY6" fmla="*/ 2320943 h 2372227"/>
              <a:gd name="connsiteX7" fmla="*/ 0 w 3544051"/>
              <a:gd name="connsiteY7" fmla="*/ 2307314 h 2372227"/>
              <a:gd name="connsiteX0" fmla="*/ 37214 w 3488576"/>
              <a:gd name="connsiteY0" fmla="*/ 2105391 h 2327410"/>
              <a:gd name="connsiteX1" fmla="*/ 163934 w 3488576"/>
              <a:gd name="connsiteY1" fmla="*/ 1150783 h 2327410"/>
              <a:gd name="connsiteX2" fmla="*/ 856211 w 3488576"/>
              <a:gd name="connsiteY2" fmla="*/ 254070 h 2327410"/>
              <a:gd name="connsiteX3" fmla="*/ 1828800 w 3488576"/>
              <a:gd name="connsiteY3" fmla="*/ 4689 h 2327410"/>
              <a:gd name="connsiteX4" fmla="*/ 2876204 w 3488576"/>
              <a:gd name="connsiteY4" fmla="*/ 412013 h 2327410"/>
              <a:gd name="connsiteX5" fmla="*/ 3461766 w 3488576"/>
              <a:gd name="connsiteY5" fmla="*/ 1607693 h 2327410"/>
              <a:gd name="connsiteX6" fmla="*/ 3172272 w 3488576"/>
              <a:gd name="connsiteY6" fmla="*/ 2320943 h 2327410"/>
              <a:gd name="connsiteX7" fmla="*/ 0 w 3488576"/>
              <a:gd name="connsiteY7" fmla="*/ 2307314 h 2327410"/>
              <a:gd name="connsiteX0" fmla="*/ 37214 w 3477608"/>
              <a:gd name="connsiteY0" fmla="*/ 2105391 h 2321302"/>
              <a:gd name="connsiteX1" fmla="*/ 163934 w 3477608"/>
              <a:gd name="connsiteY1" fmla="*/ 1150783 h 2321302"/>
              <a:gd name="connsiteX2" fmla="*/ 856211 w 3477608"/>
              <a:gd name="connsiteY2" fmla="*/ 254070 h 2321302"/>
              <a:gd name="connsiteX3" fmla="*/ 1828800 w 3477608"/>
              <a:gd name="connsiteY3" fmla="*/ 4689 h 2321302"/>
              <a:gd name="connsiteX4" fmla="*/ 2876204 w 3477608"/>
              <a:gd name="connsiteY4" fmla="*/ 412013 h 2321302"/>
              <a:gd name="connsiteX5" fmla="*/ 3461766 w 3477608"/>
              <a:gd name="connsiteY5" fmla="*/ 1607693 h 2321302"/>
              <a:gd name="connsiteX6" fmla="*/ 3172272 w 3477608"/>
              <a:gd name="connsiteY6" fmla="*/ 2320943 h 2321302"/>
              <a:gd name="connsiteX7" fmla="*/ 0 w 3477608"/>
              <a:gd name="connsiteY7" fmla="*/ 2307314 h 232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608" h="2321302">
                <a:moveTo>
                  <a:pt x="37214" y="2105391"/>
                </a:moveTo>
                <a:cubicBezTo>
                  <a:pt x="45962" y="1885071"/>
                  <a:pt x="43384" y="1560346"/>
                  <a:pt x="163934" y="1150783"/>
                </a:cubicBezTo>
                <a:cubicBezTo>
                  <a:pt x="284484" y="741220"/>
                  <a:pt x="578733" y="445086"/>
                  <a:pt x="856211" y="254070"/>
                </a:cubicBezTo>
                <a:cubicBezTo>
                  <a:pt x="1133689" y="63054"/>
                  <a:pt x="1492135" y="-21635"/>
                  <a:pt x="1828800" y="4689"/>
                </a:cubicBezTo>
                <a:cubicBezTo>
                  <a:pt x="2165466" y="31013"/>
                  <a:pt x="2604043" y="144846"/>
                  <a:pt x="2876204" y="412013"/>
                </a:cubicBezTo>
                <a:cubicBezTo>
                  <a:pt x="3148365" y="679180"/>
                  <a:pt x="3433686" y="1124733"/>
                  <a:pt x="3461766" y="1607693"/>
                </a:cubicBezTo>
                <a:cubicBezTo>
                  <a:pt x="3489846" y="2090653"/>
                  <a:pt x="3520634" y="2331931"/>
                  <a:pt x="3172272" y="2320943"/>
                </a:cubicBezTo>
                <a:cubicBezTo>
                  <a:pt x="2823910" y="2309955"/>
                  <a:pt x="974136" y="2320717"/>
                  <a:pt x="0" y="2307314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9"/>
          </a:xfrm>
          <a:prstGeom prst="rect">
            <a:avLst/>
          </a:prstGeom>
        </p:spPr>
      </p:pic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2485923028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9593" y="6356350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OUTDOOR SPACES </a:t>
            </a:r>
          </a:p>
        </p:txBody>
      </p:sp>
      <p:sp>
        <p:nvSpPr>
          <p:cNvPr id="19" name="Freeform: Shape 18"/>
          <p:cNvSpPr/>
          <p:nvPr/>
        </p:nvSpPr>
        <p:spPr>
          <a:xfrm>
            <a:off x="2601882" y="2863202"/>
            <a:ext cx="3477608" cy="2321302"/>
          </a:xfrm>
          <a:custGeom>
            <a:avLst/>
            <a:gdLst>
              <a:gd name="connsiteX0" fmla="*/ 33251 w 3729001"/>
              <a:gd name="connsiteY0" fmla="*/ 2030643 h 2402262"/>
              <a:gd name="connsiteX1" fmla="*/ 241069 w 3729001"/>
              <a:gd name="connsiteY1" fmla="*/ 900113 h 2402262"/>
              <a:gd name="connsiteX2" fmla="*/ 856211 w 3729001"/>
              <a:gd name="connsiteY2" fmla="*/ 251720 h 2402262"/>
              <a:gd name="connsiteX3" fmla="*/ 1778923 w 3729001"/>
              <a:gd name="connsiteY3" fmla="*/ 2338 h 2402262"/>
              <a:gd name="connsiteX4" fmla="*/ 2867891 w 3729001"/>
              <a:gd name="connsiteY4" fmla="*/ 376411 h 2402262"/>
              <a:gd name="connsiteX5" fmla="*/ 3483032 w 3729001"/>
              <a:gd name="connsiteY5" fmla="*/ 1606694 h 2402262"/>
              <a:gd name="connsiteX6" fmla="*/ 3433156 w 3729001"/>
              <a:gd name="connsiteY6" fmla="*/ 2329902 h 2402262"/>
              <a:gd name="connsiteX7" fmla="*/ 0 w 3729001"/>
              <a:gd name="connsiteY7" fmla="*/ 2338214 h 240226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31658"/>
              <a:gd name="connsiteY0" fmla="*/ 2031203 h 2402822"/>
              <a:gd name="connsiteX1" fmla="*/ 241069 w 3731658"/>
              <a:gd name="connsiteY1" fmla="*/ 900673 h 2402822"/>
              <a:gd name="connsiteX2" fmla="*/ 856211 w 3731658"/>
              <a:gd name="connsiteY2" fmla="*/ 252280 h 2402822"/>
              <a:gd name="connsiteX3" fmla="*/ 1778923 w 3731658"/>
              <a:gd name="connsiteY3" fmla="*/ 2898 h 2402822"/>
              <a:gd name="connsiteX4" fmla="*/ 2809702 w 3731658"/>
              <a:gd name="connsiteY4" fmla="*/ 393597 h 2402822"/>
              <a:gd name="connsiteX5" fmla="*/ 3483032 w 3731658"/>
              <a:gd name="connsiteY5" fmla="*/ 1607254 h 2402822"/>
              <a:gd name="connsiteX6" fmla="*/ 3433156 w 3731658"/>
              <a:gd name="connsiteY6" fmla="*/ 2330462 h 2402822"/>
              <a:gd name="connsiteX7" fmla="*/ 0 w 3731658"/>
              <a:gd name="connsiteY7" fmla="*/ 2338774 h 2402822"/>
              <a:gd name="connsiteX0" fmla="*/ 33251 w 3718315"/>
              <a:gd name="connsiteY0" fmla="*/ 2031203 h 2402822"/>
              <a:gd name="connsiteX1" fmla="*/ 241069 w 3718315"/>
              <a:gd name="connsiteY1" fmla="*/ 900673 h 2402822"/>
              <a:gd name="connsiteX2" fmla="*/ 856211 w 3718315"/>
              <a:gd name="connsiteY2" fmla="*/ 252280 h 2402822"/>
              <a:gd name="connsiteX3" fmla="*/ 1778923 w 3718315"/>
              <a:gd name="connsiteY3" fmla="*/ 2898 h 2402822"/>
              <a:gd name="connsiteX4" fmla="*/ 2809702 w 3718315"/>
              <a:gd name="connsiteY4" fmla="*/ 393597 h 2402822"/>
              <a:gd name="connsiteX5" fmla="*/ 3483032 w 3718315"/>
              <a:gd name="connsiteY5" fmla="*/ 1607254 h 2402822"/>
              <a:gd name="connsiteX6" fmla="*/ 3433156 w 3718315"/>
              <a:gd name="connsiteY6" fmla="*/ 2330462 h 2402822"/>
              <a:gd name="connsiteX7" fmla="*/ 0 w 3718315"/>
              <a:gd name="connsiteY7" fmla="*/ 2338774 h 2402822"/>
              <a:gd name="connsiteX0" fmla="*/ 33251 w 3523671"/>
              <a:gd name="connsiteY0" fmla="*/ 2031203 h 2389171"/>
              <a:gd name="connsiteX1" fmla="*/ 241069 w 3523671"/>
              <a:gd name="connsiteY1" fmla="*/ 900673 h 2389171"/>
              <a:gd name="connsiteX2" fmla="*/ 856211 w 3523671"/>
              <a:gd name="connsiteY2" fmla="*/ 252280 h 2389171"/>
              <a:gd name="connsiteX3" fmla="*/ 1778923 w 3523671"/>
              <a:gd name="connsiteY3" fmla="*/ 2898 h 2389171"/>
              <a:gd name="connsiteX4" fmla="*/ 2809702 w 3523671"/>
              <a:gd name="connsiteY4" fmla="*/ 393597 h 2389171"/>
              <a:gd name="connsiteX5" fmla="*/ 3483032 w 3523671"/>
              <a:gd name="connsiteY5" fmla="*/ 1607254 h 2389171"/>
              <a:gd name="connsiteX6" fmla="*/ 3067396 w 3523671"/>
              <a:gd name="connsiteY6" fmla="*/ 2305524 h 2389171"/>
              <a:gd name="connsiteX7" fmla="*/ 0 w 3523671"/>
              <a:gd name="connsiteY7" fmla="*/ 2338774 h 2389171"/>
              <a:gd name="connsiteX0" fmla="*/ 33251 w 3539226"/>
              <a:gd name="connsiteY0" fmla="*/ 2031203 h 2356209"/>
              <a:gd name="connsiteX1" fmla="*/ 241069 w 3539226"/>
              <a:gd name="connsiteY1" fmla="*/ 900673 h 2356209"/>
              <a:gd name="connsiteX2" fmla="*/ 856211 w 3539226"/>
              <a:gd name="connsiteY2" fmla="*/ 252280 h 2356209"/>
              <a:gd name="connsiteX3" fmla="*/ 1778923 w 3539226"/>
              <a:gd name="connsiteY3" fmla="*/ 2898 h 2356209"/>
              <a:gd name="connsiteX4" fmla="*/ 2809702 w 3539226"/>
              <a:gd name="connsiteY4" fmla="*/ 393597 h 2356209"/>
              <a:gd name="connsiteX5" fmla="*/ 3483032 w 3539226"/>
              <a:gd name="connsiteY5" fmla="*/ 1607254 h 2356209"/>
              <a:gd name="connsiteX6" fmla="*/ 3067396 w 3539226"/>
              <a:gd name="connsiteY6" fmla="*/ 2305524 h 2356209"/>
              <a:gd name="connsiteX7" fmla="*/ 0 w 3539226"/>
              <a:gd name="connsiteY7" fmla="*/ 2338774 h 2356209"/>
              <a:gd name="connsiteX0" fmla="*/ 33251 w 3492566"/>
              <a:gd name="connsiteY0" fmla="*/ 2031203 h 2368951"/>
              <a:gd name="connsiteX1" fmla="*/ 241069 w 3492566"/>
              <a:gd name="connsiteY1" fmla="*/ 900673 h 2368951"/>
              <a:gd name="connsiteX2" fmla="*/ 856211 w 3492566"/>
              <a:gd name="connsiteY2" fmla="*/ 252280 h 2368951"/>
              <a:gd name="connsiteX3" fmla="*/ 1778923 w 3492566"/>
              <a:gd name="connsiteY3" fmla="*/ 2898 h 2368951"/>
              <a:gd name="connsiteX4" fmla="*/ 2809702 w 3492566"/>
              <a:gd name="connsiteY4" fmla="*/ 393597 h 2368951"/>
              <a:gd name="connsiteX5" fmla="*/ 3483032 w 3492566"/>
              <a:gd name="connsiteY5" fmla="*/ 1607254 h 2368951"/>
              <a:gd name="connsiteX6" fmla="*/ 2917767 w 3492566"/>
              <a:gd name="connsiteY6" fmla="*/ 2363713 h 2368951"/>
              <a:gd name="connsiteX7" fmla="*/ 0 w 3492566"/>
              <a:gd name="connsiteY7" fmla="*/ 2338774 h 2368951"/>
              <a:gd name="connsiteX0" fmla="*/ 33251 w 3492566"/>
              <a:gd name="connsiteY0" fmla="*/ 2031256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92566"/>
              <a:gd name="connsiteY0" fmla="*/ 2014630 h 2369004"/>
              <a:gd name="connsiteX1" fmla="*/ 274320 w 3492566"/>
              <a:gd name="connsiteY1" fmla="*/ 917351 h 2369004"/>
              <a:gd name="connsiteX2" fmla="*/ 856211 w 3492566"/>
              <a:gd name="connsiteY2" fmla="*/ 252333 h 2369004"/>
              <a:gd name="connsiteX3" fmla="*/ 1778923 w 3492566"/>
              <a:gd name="connsiteY3" fmla="*/ 2951 h 2369004"/>
              <a:gd name="connsiteX4" fmla="*/ 2809702 w 3492566"/>
              <a:gd name="connsiteY4" fmla="*/ 393650 h 2369004"/>
              <a:gd name="connsiteX5" fmla="*/ 3483032 w 3492566"/>
              <a:gd name="connsiteY5" fmla="*/ 1607307 h 2369004"/>
              <a:gd name="connsiteX6" fmla="*/ 2917767 w 3492566"/>
              <a:gd name="connsiteY6" fmla="*/ 2363766 h 2369004"/>
              <a:gd name="connsiteX7" fmla="*/ 0 w 3492566"/>
              <a:gd name="connsiteY7" fmla="*/ 2338827 h 2369004"/>
              <a:gd name="connsiteX0" fmla="*/ 0 w 3489723"/>
              <a:gd name="connsiteY0" fmla="*/ 2014630 h 2363765"/>
              <a:gd name="connsiteX1" fmla="*/ 274320 w 3489723"/>
              <a:gd name="connsiteY1" fmla="*/ 917351 h 2363765"/>
              <a:gd name="connsiteX2" fmla="*/ 856211 w 3489723"/>
              <a:gd name="connsiteY2" fmla="*/ 252333 h 2363765"/>
              <a:gd name="connsiteX3" fmla="*/ 1778923 w 3489723"/>
              <a:gd name="connsiteY3" fmla="*/ 2951 h 2363765"/>
              <a:gd name="connsiteX4" fmla="*/ 2809702 w 3489723"/>
              <a:gd name="connsiteY4" fmla="*/ 393650 h 2363765"/>
              <a:gd name="connsiteX5" fmla="*/ 3483032 w 3489723"/>
              <a:gd name="connsiteY5" fmla="*/ 1607307 h 2363765"/>
              <a:gd name="connsiteX6" fmla="*/ 2901142 w 3489723"/>
              <a:gd name="connsiteY6" fmla="*/ 2347140 h 2363765"/>
              <a:gd name="connsiteX7" fmla="*/ 0 w 3489723"/>
              <a:gd name="connsiteY7" fmla="*/ 2338827 h 2363765"/>
              <a:gd name="connsiteX0" fmla="*/ 0 w 3496109"/>
              <a:gd name="connsiteY0" fmla="*/ 2014630 h 2363765"/>
              <a:gd name="connsiteX1" fmla="*/ 274320 w 3496109"/>
              <a:gd name="connsiteY1" fmla="*/ 917351 h 2363765"/>
              <a:gd name="connsiteX2" fmla="*/ 856211 w 3496109"/>
              <a:gd name="connsiteY2" fmla="*/ 252333 h 2363765"/>
              <a:gd name="connsiteX3" fmla="*/ 1778923 w 3496109"/>
              <a:gd name="connsiteY3" fmla="*/ 2951 h 2363765"/>
              <a:gd name="connsiteX4" fmla="*/ 2809702 w 3496109"/>
              <a:gd name="connsiteY4" fmla="*/ 393650 h 2363765"/>
              <a:gd name="connsiteX5" fmla="*/ 3483032 w 3496109"/>
              <a:gd name="connsiteY5" fmla="*/ 1607307 h 2363765"/>
              <a:gd name="connsiteX6" fmla="*/ 2901142 w 3496109"/>
              <a:gd name="connsiteY6" fmla="*/ 2347140 h 2363765"/>
              <a:gd name="connsiteX7" fmla="*/ 0 w 3496109"/>
              <a:gd name="connsiteY7" fmla="*/ 2338827 h 2363765"/>
              <a:gd name="connsiteX0" fmla="*/ 0 w 3496109"/>
              <a:gd name="connsiteY0" fmla="*/ 1982071 h 2331206"/>
              <a:gd name="connsiteX1" fmla="*/ 274320 w 3496109"/>
              <a:gd name="connsiteY1" fmla="*/ 884792 h 2331206"/>
              <a:gd name="connsiteX2" fmla="*/ 856211 w 3496109"/>
              <a:gd name="connsiteY2" fmla="*/ 219774 h 2331206"/>
              <a:gd name="connsiteX3" fmla="*/ 1828800 w 3496109"/>
              <a:gd name="connsiteY3" fmla="*/ 3643 h 2331206"/>
              <a:gd name="connsiteX4" fmla="*/ 2809702 w 3496109"/>
              <a:gd name="connsiteY4" fmla="*/ 361091 h 2331206"/>
              <a:gd name="connsiteX5" fmla="*/ 3483032 w 3496109"/>
              <a:gd name="connsiteY5" fmla="*/ 1574748 h 2331206"/>
              <a:gd name="connsiteX6" fmla="*/ 2901142 w 3496109"/>
              <a:gd name="connsiteY6" fmla="*/ 2314581 h 2331206"/>
              <a:gd name="connsiteX7" fmla="*/ 0 w 3496109"/>
              <a:gd name="connsiteY7" fmla="*/ 2306268 h 2331206"/>
              <a:gd name="connsiteX0" fmla="*/ 0 w 3496109"/>
              <a:gd name="connsiteY0" fmla="*/ 1978443 h 2327578"/>
              <a:gd name="connsiteX1" fmla="*/ 274320 w 3496109"/>
              <a:gd name="connsiteY1" fmla="*/ 881164 h 2327578"/>
              <a:gd name="connsiteX2" fmla="*/ 856211 w 3496109"/>
              <a:gd name="connsiteY2" fmla="*/ 216146 h 2327578"/>
              <a:gd name="connsiteX3" fmla="*/ 1828800 w 3496109"/>
              <a:gd name="connsiteY3" fmla="*/ 15 h 2327578"/>
              <a:gd name="connsiteX4" fmla="*/ 2809702 w 3496109"/>
              <a:gd name="connsiteY4" fmla="*/ 357463 h 2327578"/>
              <a:gd name="connsiteX5" fmla="*/ 3483032 w 3496109"/>
              <a:gd name="connsiteY5" fmla="*/ 1571120 h 2327578"/>
              <a:gd name="connsiteX6" fmla="*/ 2901142 w 3496109"/>
              <a:gd name="connsiteY6" fmla="*/ 2310953 h 2327578"/>
              <a:gd name="connsiteX7" fmla="*/ 0 w 3496109"/>
              <a:gd name="connsiteY7" fmla="*/ 2302640 h 2327578"/>
              <a:gd name="connsiteX0" fmla="*/ 0 w 3485726"/>
              <a:gd name="connsiteY0" fmla="*/ 1984313 h 2333448"/>
              <a:gd name="connsiteX1" fmla="*/ 274320 w 3485726"/>
              <a:gd name="connsiteY1" fmla="*/ 887034 h 2333448"/>
              <a:gd name="connsiteX2" fmla="*/ 856211 w 3485726"/>
              <a:gd name="connsiteY2" fmla="*/ 222016 h 2333448"/>
              <a:gd name="connsiteX3" fmla="*/ 1828800 w 3485726"/>
              <a:gd name="connsiteY3" fmla="*/ 5885 h 2333448"/>
              <a:gd name="connsiteX4" fmla="*/ 2876204 w 3485726"/>
              <a:gd name="connsiteY4" fmla="*/ 413209 h 2333448"/>
              <a:gd name="connsiteX5" fmla="*/ 3483032 w 3485726"/>
              <a:gd name="connsiteY5" fmla="*/ 1576990 h 2333448"/>
              <a:gd name="connsiteX6" fmla="*/ 2901142 w 3485726"/>
              <a:gd name="connsiteY6" fmla="*/ 2316823 h 2333448"/>
              <a:gd name="connsiteX7" fmla="*/ 0 w 3485726"/>
              <a:gd name="connsiteY7" fmla="*/ 2308510 h 2333448"/>
              <a:gd name="connsiteX0" fmla="*/ 0 w 3485726"/>
              <a:gd name="connsiteY0" fmla="*/ 1980623 h 2329758"/>
              <a:gd name="connsiteX1" fmla="*/ 274320 w 3485726"/>
              <a:gd name="connsiteY1" fmla="*/ 883344 h 2329758"/>
              <a:gd name="connsiteX2" fmla="*/ 856211 w 3485726"/>
              <a:gd name="connsiteY2" fmla="*/ 276515 h 2329758"/>
              <a:gd name="connsiteX3" fmla="*/ 1828800 w 3485726"/>
              <a:gd name="connsiteY3" fmla="*/ 2195 h 2329758"/>
              <a:gd name="connsiteX4" fmla="*/ 2876204 w 3485726"/>
              <a:gd name="connsiteY4" fmla="*/ 409519 h 2329758"/>
              <a:gd name="connsiteX5" fmla="*/ 3483032 w 3485726"/>
              <a:gd name="connsiteY5" fmla="*/ 1573300 h 2329758"/>
              <a:gd name="connsiteX6" fmla="*/ 2901142 w 3485726"/>
              <a:gd name="connsiteY6" fmla="*/ 2313133 h 2329758"/>
              <a:gd name="connsiteX7" fmla="*/ 0 w 3485726"/>
              <a:gd name="connsiteY7" fmla="*/ 2304820 h 2329758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1052 h 2330187"/>
              <a:gd name="connsiteX1" fmla="*/ 174567 w 3485726"/>
              <a:gd name="connsiteY1" fmla="*/ 1058341 h 2330187"/>
              <a:gd name="connsiteX2" fmla="*/ 856211 w 3485726"/>
              <a:gd name="connsiteY2" fmla="*/ 276944 h 2330187"/>
              <a:gd name="connsiteX3" fmla="*/ 1828800 w 3485726"/>
              <a:gd name="connsiteY3" fmla="*/ 2624 h 2330187"/>
              <a:gd name="connsiteX4" fmla="*/ 2876204 w 3485726"/>
              <a:gd name="connsiteY4" fmla="*/ 409948 h 2330187"/>
              <a:gd name="connsiteX5" fmla="*/ 3483032 w 3485726"/>
              <a:gd name="connsiteY5" fmla="*/ 1573729 h 2330187"/>
              <a:gd name="connsiteX6" fmla="*/ 2901142 w 3485726"/>
              <a:gd name="connsiteY6" fmla="*/ 2313562 h 2330187"/>
              <a:gd name="connsiteX7" fmla="*/ 0 w 3485726"/>
              <a:gd name="connsiteY7" fmla="*/ 2305249 h 2330187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170 h 2331305"/>
              <a:gd name="connsiteX1" fmla="*/ 174567 w 3485726"/>
              <a:gd name="connsiteY1" fmla="*/ 1059459 h 2331305"/>
              <a:gd name="connsiteX2" fmla="*/ 856211 w 3485726"/>
              <a:gd name="connsiteY2" fmla="*/ 253123 h 2331305"/>
              <a:gd name="connsiteX3" fmla="*/ 1828800 w 3485726"/>
              <a:gd name="connsiteY3" fmla="*/ 3742 h 2331305"/>
              <a:gd name="connsiteX4" fmla="*/ 2876204 w 3485726"/>
              <a:gd name="connsiteY4" fmla="*/ 411066 h 2331305"/>
              <a:gd name="connsiteX5" fmla="*/ 3483032 w 3485726"/>
              <a:gd name="connsiteY5" fmla="*/ 1574847 h 2331305"/>
              <a:gd name="connsiteX6" fmla="*/ 2901142 w 3485726"/>
              <a:gd name="connsiteY6" fmla="*/ 2314680 h 2331305"/>
              <a:gd name="connsiteX7" fmla="*/ 0 w 3485726"/>
              <a:gd name="connsiteY7" fmla="*/ 2306367 h 2331305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2608 h 2331743"/>
              <a:gd name="connsiteX1" fmla="*/ 174567 w 3485726"/>
              <a:gd name="connsiteY1" fmla="*/ 1059897 h 2331743"/>
              <a:gd name="connsiteX2" fmla="*/ 856211 w 3485726"/>
              <a:gd name="connsiteY2" fmla="*/ 253561 h 2331743"/>
              <a:gd name="connsiteX3" fmla="*/ 1828800 w 3485726"/>
              <a:gd name="connsiteY3" fmla="*/ 4180 h 2331743"/>
              <a:gd name="connsiteX4" fmla="*/ 2876204 w 3485726"/>
              <a:gd name="connsiteY4" fmla="*/ 411504 h 2331743"/>
              <a:gd name="connsiteX5" fmla="*/ 3483032 w 3485726"/>
              <a:gd name="connsiteY5" fmla="*/ 1575285 h 2331743"/>
              <a:gd name="connsiteX6" fmla="*/ 2901142 w 3485726"/>
              <a:gd name="connsiteY6" fmla="*/ 2315118 h 2331743"/>
              <a:gd name="connsiteX7" fmla="*/ 0 w 3485726"/>
              <a:gd name="connsiteY7" fmla="*/ 2306805 h 2331743"/>
              <a:gd name="connsiteX0" fmla="*/ 0 w 3485726"/>
              <a:gd name="connsiteY0" fmla="*/ 1983117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485726"/>
              <a:gd name="connsiteY0" fmla="*/ 2105391 h 2332252"/>
              <a:gd name="connsiteX1" fmla="*/ 163934 w 3485726"/>
              <a:gd name="connsiteY1" fmla="*/ 1150783 h 2332252"/>
              <a:gd name="connsiteX2" fmla="*/ 856211 w 3485726"/>
              <a:gd name="connsiteY2" fmla="*/ 254070 h 2332252"/>
              <a:gd name="connsiteX3" fmla="*/ 1828800 w 3485726"/>
              <a:gd name="connsiteY3" fmla="*/ 4689 h 2332252"/>
              <a:gd name="connsiteX4" fmla="*/ 2876204 w 3485726"/>
              <a:gd name="connsiteY4" fmla="*/ 412013 h 2332252"/>
              <a:gd name="connsiteX5" fmla="*/ 3483032 w 3485726"/>
              <a:gd name="connsiteY5" fmla="*/ 1575794 h 2332252"/>
              <a:gd name="connsiteX6" fmla="*/ 2901142 w 3485726"/>
              <a:gd name="connsiteY6" fmla="*/ 2315627 h 2332252"/>
              <a:gd name="connsiteX7" fmla="*/ 0 w 3485726"/>
              <a:gd name="connsiteY7" fmla="*/ 2307314 h 2332252"/>
              <a:gd name="connsiteX0" fmla="*/ 37214 w 3504648"/>
              <a:gd name="connsiteY0" fmla="*/ 2105391 h 2365805"/>
              <a:gd name="connsiteX1" fmla="*/ 163934 w 3504648"/>
              <a:gd name="connsiteY1" fmla="*/ 1150783 h 2365805"/>
              <a:gd name="connsiteX2" fmla="*/ 856211 w 3504648"/>
              <a:gd name="connsiteY2" fmla="*/ 254070 h 2365805"/>
              <a:gd name="connsiteX3" fmla="*/ 1828800 w 3504648"/>
              <a:gd name="connsiteY3" fmla="*/ 4689 h 2365805"/>
              <a:gd name="connsiteX4" fmla="*/ 2876204 w 3504648"/>
              <a:gd name="connsiteY4" fmla="*/ 412013 h 2365805"/>
              <a:gd name="connsiteX5" fmla="*/ 3504297 w 3504648"/>
              <a:gd name="connsiteY5" fmla="*/ 1799078 h 2365805"/>
              <a:gd name="connsiteX6" fmla="*/ 2901142 w 3504648"/>
              <a:gd name="connsiteY6" fmla="*/ 2315627 h 2365805"/>
              <a:gd name="connsiteX7" fmla="*/ 0 w 3504648"/>
              <a:gd name="connsiteY7" fmla="*/ 2307314 h 2365805"/>
              <a:gd name="connsiteX0" fmla="*/ 37214 w 3516406"/>
              <a:gd name="connsiteY0" fmla="*/ 2105391 h 2365805"/>
              <a:gd name="connsiteX1" fmla="*/ 163934 w 3516406"/>
              <a:gd name="connsiteY1" fmla="*/ 1150783 h 2365805"/>
              <a:gd name="connsiteX2" fmla="*/ 856211 w 3516406"/>
              <a:gd name="connsiteY2" fmla="*/ 254070 h 2365805"/>
              <a:gd name="connsiteX3" fmla="*/ 1828800 w 3516406"/>
              <a:gd name="connsiteY3" fmla="*/ 4689 h 2365805"/>
              <a:gd name="connsiteX4" fmla="*/ 2876204 w 3516406"/>
              <a:gd name="connsiteY4" fmla="*/ 412013 h 2365805"/>
              <a:gd name="connsiteX5" fmla="*/ 3504297 w 3516406"/>
              <a:gd name="connsiteY5" fmla="*/ 1799078 h 2365805"/>
              <a:gd name="connsiteX6" fmla="*/ 2901142 w 3516406"/>
              <a:gd name="connsiteY6" fmla="*/ 2315627 h 2365805"/>
              <a:gd name="connsiteX7" fmla="*/ 0 w 3516406"/>
              <a:gd name="connsiteY7" fmla="*/ 2307314 h 2365805"/>
              <a:gd name="connsiteX0" fmla="*/ 37214 w 3517128"/>
              <a:gd name="connsiteY0" fmla="*/ 2105391 h 2336233"/>
              <a:gd name="connsiteX1" fmla="*/ 163934 w 3517128"/>
              <a:gd name="connsiteY1" fmla="*/ 1150783 h 2336233"/>
              <a:gd name="connsiteX2" fmla="*/ 856211 w 3517128"/>
              <a:gd name="connsiteY2" fmla="*/ 254070 h 2336233"/>
              <a:gd name="connsiteX3" fmla="*/ 1828800 w 3517128"/>
              <a:gd name="connsiteY3" fmla="*/ 4689 h 2336233"/>
              <a:gd name="connsiteX4" fmla="*/ 2876204 w 3517128"/>
              <a:gd name="connsiteY4" fmla="*/ 412013 h 2336233"/>
              <a:gd name="connsiteX5" fmla="*/ 3504297 w 3517128"/>
              <a:gd name="connsiteY5" fmla="*/ 1799078 h 2336233"/>
              <a:gd name="connsiteX6" fmla="*/ 2901142 w 3517128"/>
              <a:gd name="connsiteY6" fmla="*/ 2315627 h 2336233"/>
              <a:gd name="connsiteX7" fmla="*/ 0 w 3517128"/>
              <a:gd name="connsiteY7" fmla="*/ 2307314 h 2336233"/>
              <a:gd name="connsiteX0" fmla="*/ 37214 w 3511365"/>
              <a:gd name="connsiteY0" fmla="*/ 2105391 h 2341041"/>
              <a:gd name="connsiteX1" fmla="*/ 163934 w 3511365"/>
              <a:gd name="connsiteY1" fmla="*/ 1150783 h 2341041"/>
              <a:gd name="connsiteX2" fmla="*/ 856211 w 3511365"/>
              <a:gd name="connsiteY2" fmla="*/ 254070 h 2341041"/>
              <a:gd name="connsiteX3" fmla="*/ 1828800 w 3511365"/>
              <a:gd name="connsiteY3" fmla="*/ 4689 h 2341041"/>
              <a:gd name="connsiteX4" fmla="*/ 2876204 w 3511365"/>
              <a:gd name="connsiteY4" fmla="*/ 412013 h 2341041"/>
              <a:gd name="connsiteX5" fmla="*/ 3504297 w 3511365"/>
              <a:gd name="connsiteY5" fmla="*/ 1799078 h 2341041"/>
              <a:gd name="connsiteX6" fmla="*/ 2901142 w 3511365"/>
              <a:gd name="connsiteY6" fmla="*/ 2315627 h 2341041"/>
              <a:gd name="connsiteX7" fmla="*/ 0 w 3511365"/>
              <a:gd name="connsiteY7" fmla="*/ 2307314 h 2341041"/>
              <a:gd name="connsiteX0" fmla="*/ 37214 w 3504633"/>
              <a:gd name="connsiteY0" fmla="*/ 2105391 h 2359040"/>
              <a:gd name="connsiteX1" fmla="*/ 163934 w 3504633"/>
              <a:gd name="connsiteY1" fmla="*/ 1150783 h 2359040"/>
              <a:gd name="connsiteX2" fmla="*/ 856211 w 3504633"/>
              <a:gd name="connsiteY2" fmla="*/ 254070 h 2359040"/>
              <a:gd name="connsiteX3" fmla="*/ 1828800 w 3504633"/>
              <a:gd name="connsiteY3" fmla="*/ 4689 h 2359040"/>
              <a:gd name="connsiteX4" fmla="*/ 2876204 w 3504633"/>
              <a:gd name="connsiteY4" fmla="*/ 412013 h 2359040"/>
              <a:gd name="connsiteX5" fmla="*/ 3504297 w 3504633"/>
              <a:gd name="connsiteY5" fmla="*/ 1799078 h 2359040"/>
              <a:gd name="connsiteX6" fmla="*/ 2922407 w 3504633"/>
              <a:gd name="connsiteY6" fmla="*/ 2347524 h 2359040"/>
              <a:gd name="connsiteX7" fmla="*/ 0 w 3504633"/>
              <a:gd name="connsiteY7" fmla="*/ 2307314 h 2359040"/>
              <a:gd name="connsiteX0" fmla="*/ 37214 w 3504805"/>
              <a:gd name="connsiteY0" fmla="*/ 2105391 h 2347524"/>
              <a:gd name="connsiteX1" fmla="*/ 163934 w 3504805"/>
              <a:gd name="connsiteY1" fmla="*/ 1150783 h 2347524"/>
              <a:gd name="connsiteX2" fmla="*/ 856211 w 3504805"/>
              <a:gd name="connsiteY2" fmla="*/ 254070 h 2347524"/>
              <a:gd name="connsiteX3" fmla="*/ 1828800 w 3504805"/>
              <a:gd name="connsiteY3" fmla="*/ 4689 h 2347524"/>
              <a:gd name="connsiteX4" fmla="*/ 2876204 w 3504805"/>
              <a:gd name="connsiteY4" fmla="*/ 412013 h 2347524"/>
              <a:gd name="connsiteX5" fmla="*/ 3504297 w 3504805"/>
              <a:gd name="connsiteY5" fmla="*/ 1799078 h 2347524"/>
              <a:gd name="connsiteX6" fmla="*/ 2922407 w 3504805"/>
              <a:gd name="connsiteY6" fmla="*/ 2347524 h 2347524"/>
              <a:gd name="connsiteX7" fmla="*/ 0 w 3504805"/>
              <a:gd name="connsiteY7" fmla="*/ 2307314 h 2347524"/>
              <a:gd name="connsiteX0" fmla="*/ 37214 w 3505948"/>
              <a:gd name="connsiteY0" fmla="*/ 2105391 h 2352749"/>
              <a:gd name="connsiteX1" fmla="*/ 163934 w 3505948"/>
              <a:gd name="connsiteY1" fmla="*/ 1150783 h 2352749"/>
              <a:gd name="connsiteX2" fmla="*/ 856211 w 3505948"/>
              <a:gd name="connsiteY2" fmla="*/ 254070 h 2352749"/>
              <a:gd name="connsiteX3" fmla="*/ 1828800 w 3505948"/>
              <a:gd name="connsiteY3" fmla="*/ 4689 h 2352749"/>
              <a:gd name="connsiteX4" fmla="*/ 2876204 w 3505948"/>
              <a:gd name="connsiteY4" fmla="*/ 412013 h 2352749"/>
              <a:gd name="connsiteX5" fmla="*/ 3504297 w 3505948"/>
              <a:gd name="connsiteY5" fmla="*/ 1799078 h 2352749"/>
              <a:gd name="connsiteX6" fmla="*/ 2922407 w 3505948"/>
              <a:gd name="connsiteY6" fmla="*/ 2347524 h 2352749"/>
              <a:gd name="connsiteX7" fmla="*/ 0 w 3505948"/>
              <a:gd name="connsiteY7" fmla="*/ 2307314 h 2352749"/>
              <a:gd name="connsiteX0" fmla="*/ 37214 w 3504315"/>
              <a:gd name="connsiteY0" fmla="*/ 2105391 h 2352749"/>
              <a:gd name="connsiteX1" fmla="*/ 163934 w 3504315"/>
              <a:gd name="connsiteY1" fmla="*/ 1150783 h 2352749"/>
              <a:gd name="connsiteX2" fmla="*/ 856211 w 3504315"/>
              <a:gd name="connsiteY2" fmla="*/ 254070 h 2352749"/>
              <a:gd name="connsiteX3" fmla="*/ 1828800 w 3504315"/>
              <a:gd name="connsiteY3" fmla="*/ 4689 h 2352749"/>
              <a:gd name="connsiteX4" fmla="*/ 2876204 w 3504315"/>
              <a:gd name="connsiteY4" fmla="*/ 412013 h 2352749"/>
              <a:gd name="connsiteX5" fmla="*/ 3504297 w 3504315"/>
              <a:gd name="connsiteY5" fmla="*/ 1799078 h 2352749"/>
              <a:gd name="connsiteX6" fmla="*/ 2922407 w 3504315"/>
              <a:gd name="connsiteY6" fmla="*/ 2347524 h 2352749"/>
              <a:gd name="connsiteX7" fmla="*/ 0 w 3504315"/>
              <a:gd name="connsiteY7" fmla="*/ 2307314 h 2352749"/>
              <a:gd name="connsiteX0" fmla="*/ 37214 w 3446048"/>
              <a:gd name="connsiteY0" fmla="*/ 2105391 h 2379016"/>
              <a:gd name="connsiteX1" fmla="*/ 163934 w 3446048"/>
              <a:gd name="connsiteY1" fmla="*/ 1150783 h 2379016"/>
              <a:gd name="connsiteX2" fmla="*/ 856211 w 3446048"/>
              <a:gd name="connsiteY2" fmla="*/ 254070 h 2379016"/>
              <a:gd name="connsiteX3" fmla="*/ 1828800 w 3446048"/>
              <a:gd name="connsiteY3" fmla="*/ 4689 h 2379016"/>
              <a:gd name="connsiteX4" fmla="*/ 2876204 w 3446048"/>
              <a:gd name="connsiteY4" fmla="*/ 412013 h 2379016"/>
              <a:gd name="connsiteX5" fmla="*/ 3445818 w 3446048"/>
              <a:gd name="connsiteY5" fmla="*/ 1799078 h 2379016"/>
              <a:gd name="connsiteX6" fmla="*/ 2922407 w 3446048"/>
              <a:gd name="connsiteY6" fmla="*/ 2347524 h 2379016"/>
              <a:gd name="connsiteX7" fmla="*/ 0 w 3446048"/>
              <a:gd name="connsiteY7" fmla="*/ 2307314 h 2379016"/>
              <a:gd name="connsiteX0" fmla="*/ 37214 w 3445839"/>
              <a:gd name="connsiteY0" fmla="*/ 2105391 h 2349300"/>
              <a:gd name="connsiteX1" fmla="*/ 163934 w 3445839"/>
              <a:gd name="connsiteY1" fmla="*/ 1150783 h 2349300"/>
              <a:gd name="connsiteX2" fmla="*/ 856211 w 3445839"/>
              <a:gd name="connsiteY2" fmla="*/ 254070 h 2349300"/>
              <a:gd name="connsiteX3" fmla="*/ 1828800 w 3445839"/>
              <a:gd name="connsiteY3" fmla="*/ 4689 h 2349300"/>
              <a:gd name="connsiteX4" fmla="*/ 2876204 w 3445839"/>
              <a:gd name="connsiteY4" fmla="*/ 412013 h 2349300"/>
              <a:gd name="connsiteX5" fmla="*/ 3445818 w 3445839"/>
              <a:gd name="connsiteY5" fmla="*/ 1799078 h 2349300"/>
              <a:gd name="connsiteX6" fmla="*/ 2922407 w 3445839"/>
              <a:gd name="connsiteY6" fmla="*/ 2347524 h 2349300"/>
              <a:gd name="connsiteX7" fmla="*/ 0 w 3445839"/>
              <a:gd name="connsiteY7" fmla="*/ 2307314 h 2349300"/>
              <a:gd name="connsiteX0" fmla="*/ 37214 w 3458784"/>
              <a:gd name="connsiteY0" fmla="*/ 2105391 h 2354429"/>
              <a:gd name="connsiteX1" fmla="*/ 163934 w 3458784"/>
              <a:gd name="connsiteY1" fmla="*/ 1150783 h 2354429"/>
              <a:gd name="connsiteX2" fmla="*/ 856211 w 3458784"/>
              <a:gd name="connsiteY2" fmla="*/ 254070 h 2354429"/>
              <a:gd name="connsiteX3" fmla="*/ 1828800 w 3458784"/>
              <a:gd name="connsiteY3" fmla="*/ 4689 h 2354429"/>
              <a:gd name="connsiteX4" fmla="*/ 2876204 w 3458784"/>
              <a:gd name="connsiteY4" fmla="*/ 412013 h 2354429"/>
              <a:gd name="connsiteX5" fmla="*/ 3445818 w 3458784"/>
              <a:gd name="connsiteY5" fmla="*/ 1799078 h 2354429"/>
              <a:gd name="connsiteX6" fmla="*/ 3156323 w 3458784"/>
              <a:gd name="connsiteY6" fmla="*/ 2352840 h 2354429"/>
              <a:gd name="connsiteX7" fmla="*/ 0 w 3458784"/>
              <a:gd name="connsiteY7" fmla="*/ 2307314 h 2354429"/>
              <a:gd name="connsiteX0" fmla="*/ 37214 w 3461348"/>
              <a:gd name="connsiteY0" fmla="*/ 2105391 h 2325081"/>
              <a:gd name="connsiteX1" fmla="*/ 163934 w 3461348"/>
              <a:gd name="connsiteY1" fmla="*/ 1150783 h 2325081"/>
              <a:gd name="connsiteX2" fmla="*/ 856211 w 3461348"/>
              <a:gd name="connsiteY2" fmla="*/ 254070 h 2325081"/>
              <a:gd name="connsiteX3" fmla="*/ 1828800 w 3461348"/>
              <a:gd name="connsiteY3" fmla="*/ 4689 h 2325081"/>
              <a:gd name="connsiteX4" fmla="*/ 2876204 w 3461348"/>
              <a:gd name="connsiteY4" fmla="*/ 412013 h 2325081"/>
              <a:gd name="connsiteX5" fmla="*/ 3445818 w 3461348"/>
              <a:gd name="connsiteY5" fmla="*/ 1799078 h 2325081"/>
              <a:gd name="connsiteX6" fmla="*/ 3172272 w 3461348"/>
              <a:gd name="connsiteY6" fmla="*/ 2320943 h 2325081"/>
              <a:gd name="connsiteX7" fmla="*/ 0 w 3461348"/>
              <a:gd name="connsiteY7" fmla="*/ 2307314 h 2325081"/>
              <a:gd name="connsiteX0" fmla="*/ 37214 w 3463428"/>
              <a:gd name="connsiteY0" fmla="*/ 2105391 h 2325081"/>
              <a:gd name="connsiteX1" fmla="*/ 163934 w 3463428"/>
              <a:gd name="connsiteY1" fmla="*/ 1150783 h 2325081"/>
              <a:gd name="connsiteX2" fmla="*/ 856211 w 3463428"/>
              <a:gd name="connsiteY2" fmla="*/ 254070 h 2325081"/>
              <a:gd name="connsiteX3" fmla="*/ 1828800 w 3463428"/>
              <a:gd name="connsiteY3" fmla="*/ 4689 h 2325081"/>
              <a:gd name="connsiteX4" fmla="*/ 2876204 w 3463428"/>
              <a:gd name="connsiteY4" fmla="*/ 412013 h 2325081"/>
              <a:gd name="connsiteX5" fmla="*/ 3445818 w 3463428"/>
              <a:gd name="connsiteY5" fmla="*/ 1799078 h 2325081"/>
              <a:gd name="connsiteX6" fmla="*/ 3172272 w 3463428"/>
              <a:gd name="connsiteY6" fmla="*/ 2320943 h 2325081"/>
              <a:gd name="connsiteX7" fmla="*/ 0 w 3463428"/>
              <a:gd name="connsiteY7" fmla="*/ 2307314 h 2325081"/>
              <a:gd name="connsiteX0" fmla="*/ 37214 w 3548106"/>
              <a:gd name="connsiteY0" fmla="*/ 2105391 h 2362779"/>
              <a:gd name="connsiteX1" fmla="*/ 163934 w 3548106"/>
              <a:gd name="connsiteY1" fmla="*/ 1150783 h 2362779"/>
              <a:gd name="connsiteX2" fmla="*/ 856211 w 3548106"/>
              <a:gd name="connsiteY2" fmla="*/ 254070 h 2362779"/>
              <a:gd name="connsiteX3" fmla="*/ 1828800 w 3548106"/>
              <a:gd name="connsiteY3" fmla="*/ 4689 h 2362779"/>
              <a:gd name="connsiteX4" fmla="*/ 2876204 w 3548106"/>
              <a:gd name="connsiteY4" fmla="*/ 412013 h 2362779"/>
              <a:gd name="connsiteX5" fmla="*/ 3451134 w 3548106"/>
              <a:gd name="connsiteY5" fmla="*/ 1735283 h 2362779"/>
              <a:gd name="connsiteX6" fmla="*/ 3172272 w 3548106"/>
              <a:gd name="connsiteY6" fmla="*/ 2320943 h 2362779"/>
              <a:gd name="connsiteX7" fmla="*/ 0 w 3548106"/>
              <a:gd name="connsiteY7" fmla="*/ 2307314 h 2362779"/>
              <a:gd name="connsiteX0" fmla="*/ 37214 w 3524088"/>
              <a:gd name="connsiteY0" fmla="*/ 2105391 h 2362779"/>
              <a:gd name="connsiteX1" fmla="*/ 163934 w 3524088"/>
              <a:gd name="connsiteY1" fmla="*/ 1150783 h 2362779"/>
              <a:gd name="connsiteX2" fmla="*/ 856211 w 3524088"/>
              <a:gd name="connsiteY2" fmla="*/ 254070 h 2362779"/>
              <a:gd name="connsiteX3" fmla="*/ 1828800 w 3524088"/>
              <a:gd name="connsiteY3" fmla="*/ 4689 h 2362779"/>
              <a:gd name="connsiteX4" fmla="*/ 2876204 w 3524088"/>
              <a:gd name="connsiteY4" fmla="*/ 412013 h 2362779"/>
              <a:gd name="connsiteX5" fmla="*/ 3451134 w 3524088"/>
              <a:gd name="connsiteY5" fmla="*/ 1735283 h 2362779"/>
              <a:gd name="connsiteX6" fmla="*/ 3172272 w 3524088"/>
              <a:gd name="connsiteY6" fmla="*/ 2320943 h 2362779"/>
              <a:gd name="connsiteX7" fmla="*/ 0 w 3524088"/>
              <a:gd name="connsiteY7" fmla="*/ 2307314 h 2362779"/>
              <a:gd name="connsiteX0" fmla="*/ 37214 w 3497850"/>
              <a:gd name="connsiteY0" fmla="*/ 2105391 h 2362779"/>
              <a:gd name="connsiteX1" fmla="*/ 163934 w 3497850"/>
              <a:gd name="connsiteY1" fmla="*/ 1150783 h 2362779"/>
              <a:gd name="connsiteX2" fmla="*/ 856211 w 3497850"/>
              <a:gd name="connsiteY2" fmla="*/ 254070 h 2362779"/>
              <a:gd name="connsiteX3" fmla="*/ 1828800 w 3497850"/>
              <a:gd name="connsiteY3" fmla="*/ 4689 h 2362779"/>
              <a:gd name="connsiteX4" fmla="*/ 2876204 w 3497850"/>
              <a:gd name="connsiteY4" fmla="*/ 412013 h 2362779"/>
              <a:gd name="connsiteX5" fmla="*/ 3451134 w 3497850"/>
              <a:gd name="connsiteY5" fmla="*/ 1735283 h 2362779"/>
              <a:gd name="connsiteX6" fmla="*/ 3172272 w 3497850"/>
              <a:gd name="connsiteY6" fmla="*/ 2320943 h 2362779"/>
              <a:gd name="connsiteX7" fmla="*/ 0 w 3497850"/>
              <a:gd name="connsiteY7" fmla="*/ 2307314 h 2362779"/>
              <a:gd name="connsiteX0" fmla="*/ 37214 w 3546058"/>
              <a:gd name="connsiteY0" fmla="*/ 2105391 h 2362779"/>
              <a:gd name="connsiteX1" fmla="*/ 163934 w 3546058"/>
              <a:gd name="connsiteY1" fmla="*/ 1150783 h 2362779"/>
              <a:gd name="connsiteX2" fmla="*/ 856211 w 3546058"/>
              <a:gd name="connsiteY2" fmla="*/ 254070 h 2362779"/>
              <a:gd name="connsiteX3" fmla="*/ 1828800 w 3546058"/>
              <a:gd name="connsiteY3" fmla="*/ 4689 h 2362779"/>
              <a:gd name="connsiteX4" fmla="*/ 2876204 w 3546058"/>
              <a:gd name="connsiteY4" fmla="*/ 412013 h 2362779"/>
              <a:gd name="connsiteX5" fmla="*/ 3451134 w 3546058"/>
              <a:gd name="connsiteY5" fmla="*/ 1735283 h 2362779"/>
              <a:gd name="connsiteX6" fmla="*/ 3172272 w 3546058"/>
              <a:gd name="connsiteY6" fmla="*/ 2320943 h 2362779"/>
              <a:gd name="connsiteX7" fmla="*/ 0 w 3546058"/>
              <a:gd name="connsiteY7" fmla="*/ 2307314 h 2362779"/>
              <a:gd name="connsiteX0" fmla="*/ 37214 w 3476201"/>
              <a:gd name="connsiteY0" fmla="*/ 2105391 h 2321029"/>
              <a:gd name="connsiteX1" fmla="*/ 163934 w 3476201"/>
              <a:gd name="connsiteY1" fmla="*/ 1150783 h 2321029"/>
              <a:gd name="connsiteX2" fmla="*/ 856211 w 3476201"/>
              <a:gd name="connsiteY2" fmla="*/ 254070 h 2321029"/>
              <a:gd name="connsiteX3" fmla="*/ 1828800 w 3476201"/>
              <a:gd name="connsiteY3" fmla="*/ 4689 h 2321029"/>
              <a:gd name="connsiteX4" fmla="*/ 2876204 w 3476201"/>
              <a:gd name="connsiteY4" fmla="*/ 412013 h 2321029"/>
              <a:gd name="connsiteX5" fmla="*/ 3451134 w 3476201"/>
              <a:gd name="connsiteY5" fmla="*/ 1735283 h 2321029"/>
              <a:gd name="connsiteX6" fmla="*/ 3172272 w 3476201"/>
              <a:gd name="connsiteY6" fmla="*/ 2320943 h 2321029"/>
              <a:gd name="connsiteX7" fmla="*/ 0 w 3476201"/>
              <a:gd name="connsiteY7" fmla="*/ 2307314 h 2321029"/>
              <a:gd name="connsiteX0" fmla="*/ 37214 w 3457713"/>
              <a:gd name="connsiteY0" fmla="*/ 2105391 h 2321181"/>
              <a:gd name="connsiteX1" fmla="*/ 163934 w 3457713"/>
              <a:gd name="connsiteY1" fmla="*/ 1150783 h 2321181"/>
              <a:gd name="connsiteX2" fmla="*/ 856211 w 3457713"/>
              <a:gd name="connsiteY2" fmla="*/ 254070 h 2321181"/>
              <a:gd name="connsiteX3" fmla="*/ 1828800 w 3457713"/>
              <a:gd name="connsiteY3" fmla="*/ 4689 h 2321181"/>
              <a:gd name="connsiteX4" fmla="*/ 2876204 w 3457713"/>
              <a:gd name="connsiteY4" fmla="*/ 412013 h 2321181"/>
              <a:gd name="connsiteX5" fmla="*/ 3451134 w 3457713"/>
              <a:gd name="connsiteY5" fmla="*/ 1735283 h 2321181"/>
              <a:gd name="connsiteX6" fmla="*/ 3172272 w 3457713"/>
              <a:gd name="connsiteY6" fmla="*/ 2320943 h 2321181"/>
              <a:gd name="connsiteX7" fmla="*/ 0 w 3457713"/>
              <a:gd name="connsiteY7" fmla="*/ 2307314 h 2321181"/>
              <a:gd name="connsiteX0" fmla="*/ 37214 w 3535947"/>
              <a:gd name="connsiteY0" fmla="*/ 2105391 h 2372227"/>
              <a:gd name="connsiteX1" fmla="*/ 163934 w 3535947"/>
              <a:gd name="connsiteY1" fmla="*/ 1150783 h 2372227"/>
              <a:gd name="connsiteX2" fmla="*/ 856211 w 3535947"/>
              <a:gd name="connsiteY2" fmla="*/ 254070 h 2372227"/>
              <a:gd name="connsiteX3" fmla="*/ 1828800 w 3535947"/>
              <a:gd name="connsiteY3" fmla="*/ 4689 h 2372227"/>
              <a:gd name="connsiteX4" fmla="*/ 2876204 w 3535947"/>
              <a:gd name="connsiteY4" fmla="*/ 412013 h 2372227"/>
              <a:gd name="connsiteX5" fmla="*/ 3461766 w 3535947"/>
              <a:gd name="connsiteY5" fmla="*/ 1607693 h 2372227"/>
              <a:gd name="connsiteX6" fmla="*/ 3172272 w 3535947"/>
              <a:gd name="connsiteY6" fmla="*/ 2320943 h 2372227"/>
              <a:gd name="connsiteX7" fmla="*/ 0 w 3535947"/>
              <a:gd name="connsiteY7" fmla="*/ 2307314 h 2372227"/>
              <a:gd name="connsiteX0" fmla="*/ 37214 w 3544051"/>
              <a:gd name="connsiteY0" fmla="*/ 2105391 h 2372227"/>
              <a:gd name="connsiteX1" fmla="*/ 163934 w 3544051"/>
              <a:gd name="connsiteY1" fmla="*/ 1150783 h 2372227"/>
              <a:gd name="connsiteX2" fmla="*/ 856211 w 3544051"/>
              <a:gd name="connsiteY2" fmla="*/ 254070 h 2372227"/>
              <a:gd name="connsiteX3" fmla="*/ 1828800 w 3544051"/>
              <a:gd name="connsiteY3" fmla="*/ 4689 h 2372227"/>
              <a:gd name="connsiteX4" fmla="*/ 2876204 w 3544051"/>
              <a:gd name="connsiteY4" fmla="*/ 412013 h 2372227"/>
              <a:gd name="connsiteX5" fmla="*/ 3461766 w 3544051"/>
              <a:gd name="connsiteY5" fmla="*/ 1607693 h 2372227"/>
              <a:gd name="connsiteX6" fmla="*/ 3172272 w 3544051"/>
              <a:gd name="connsiteY6" fmla="*/ 2320943 h 2372227"/>
              <a:gd name="connsiteX7" fmla="*/ 0 w 3544051"/>
              <a:gd name="connsiteY7" fmla="*/ 2307314 h 2372227"/>
              <a:gd name="connsiteX0" fmla="*/ 37214 w 3488576"/>
              <a:gd name="connsiteY0" fmla="*/ 2105391 h 2327410"/>
              <a:gd name="connsiteX1" fmla="*/ 163934 w 3488576"/>
              <a:gd name="connsiteY1" fmla="*/ 1150783 h 2327410"/>
              <a:gd name="connsiteX2" fmla="*/ 856211 w 3488576"/>
              <a:gd name="connsiteY2" fmla="*/ 254070 h 2327410"/>
              <a:gd name="connsiteX3" fmla="*/ 1828800 w 3488576"/>
              <a:gd name="connsiteY3" fmla="*/ 4689 h 2327410"/>
              <a:gd name="connsiteX4" fmla="*/ 2876204 w 3488576"/>
              <a:gd name="connsiteY4" fmla="*/ 412013 h 2327410"/>
              <a:gd name="connsiteX5" fmla="*/ 3461766 w 3488576"/>
              <a:gd name="connsiteY5" fmla="*/ 1607693 h 2327410"/>
              <a:gd name="connsiteX6" fmla="*/ 3172272 w 3488576"/>
              <a:gd name="connsiteY6" fmla="*/ 2320943 h 2327410"/>
              <a:gd name="connsiteX7" fmla="*/ 0 w 3488576"/>
              <a:gd name="connsiteY7" fmla="*/ 2307314 h 2327410"/>
              <a:gd name="connsiteX0" fmla="*/ 37214 w 3477608"/>
              <a:gd name="connsiteY0" fmla="*/ 2105391 h 2321302"/>
              <a:gd name="connsiteX1" fmla="*/ 163934 w 3477608"/>
              <a:gd name="connsiteY1" fmla="*/ 1150783 h 2321302"/>
              <a:gd name="connsiteX2" fmla="*/ 856211 w 3477608"/>
              <a:gd name="connsiteY2" fmla="*/ 254070 h 2321302"/>
              <a:gd name="connsiteX3" fmla="*/ 1828800 w 3477608"/>
              <a:gd name="connsiteY3" fmla="*/ 4689 h 2321302"/>
              <a:gd name="connsiteX4" fmla="*/ 2876204 w 3477608"/>
              <a:gd name="connsiteY4" fmla="*/ 412013 h 2321302"/>
              <a:gd name="connsiteX5" fmla="*/ 3461766 w 3477608"/>
              <a:gd name="connsiteY5" fmla="*/ 1607693 h 2321302"/>
              <a:gd name="connsiteX6" fmla="*/ 3172272 w 3477608"/>
              <a:gd name="connsiteY6" fmla="*/ 2320943 h 2321302"/>
              <a:gd name="connsiteX7" fmla="*/ 0 w 3477608"/>
              <a:gd name="connsiteY7" fmla="*/ 2307314 h 232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7608" h="2321302">
                <a:moveTo>
                  <a:pt x="37214" y="2105391"/>
                </a:moveTo>
                <a:cubicBezTo>
                  <a:pt x="45962" y="1885071"/>
                  <a:pt x="43384" y="1560346"/>
                  <a:pt x="163934" y="1150783"/>
                </a:cubicBezTo>
                <a:cubicBezTo>
                  <a:pt x="284484" y="741220"/>
                  <a:pt x="578733" y="445086"/>
                  <a:pt x="856211" y="254070"/>
                </a:cubicBezTo>
                <a:cubicBezTo>
                  <a:pt x="1133689" y="63054"/>
                  <a:pt x="1492135" y="-21635"/>
                  <a:pt x="1828800" y="4689"/>
                </a:cubicBezTo>
                <a:cubicBezTo>
                  <a:pt x="2165466" y="31013"/>
                  <a:pt x="2604043" y="144846"/>
                  <a:pt x="2876204" y="412013"/>
                </a:cubicBezTo>
                <a:cubicBezTo>
                  <a:pt x="3148365" y="679180"/>
                  <a:pt x="3433686" y="1124733"/>
                  <a:pt x="3461766" y="1607693"/>
                </a:cubicBezTo>
                <a:cubicBezTo>
                  <a:pt x="3489846" y="2090653"/>
                  <a:pt x="3520634" y="2331931"/>
                  <a:pt x="3172272" y="2320943"/>
                </a:cubicBezTo>
                <a:cubicBezTo>
                  <a:pt x="2823910" y="2309955"/>
                  <a:pt x="974136" y="2320717"/>
                  <a:pt x="0" y="2307314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4" y="709930"/>
            <a:ext cx="8853270" cy="5646418"/>
          </a:xfrm>
          <a:prstGeom prst="rect">
            <a:avLst/>
          </a:prstGeom>
        </p:spPr>
      </p:pic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Schematic 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426674681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43442" y="6351509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4843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COLLABORATION SPACE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75666"/>
            <a:ext cx="4552394" cy="30105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10132" y="1005509"/>
            <a:ext cx="4762526" cy="2200039"/>
            <a:chOff x="23323" y="2185986"/>
            <a:chExt cx="6864259" cy="30915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608042" y="611898"/>
              <a:ext cx="2486027" cy="56342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62133" y="2967320"/>
              <a:ext cx="2024550" cy="367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8B8376"/>
                  </a:solidFill>
                </a:rPr>
                <a:t>COLLABORATION</a:t>
              </a:r>
              <a:endParaRPr lang="en-US" sz="1200" dirty="0">
                <a:solidFill>
                  <a:srgbClr val="8B837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323" y="2971067"/>
              <a:ext cx="1582410" cy="60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8B8376"/>
                  </a:solidFill>
                </a:rPr>
                <a:t>CLASS</a:t>
              </a:r>
            </a:p>
            <a:p>
              <a:pPr algn="ctr"/>
              <a:r>
                <a:rPr lang="en-US" sz="1100" dirty="0">
                  <a:solidFill>
                    <a:srgbClr val="8B8376"/>
                  </a:solidFill>
                </a:rPr>
                <a:t>ROOM</a:t>
              </a:r>
              <a:endParaRPr lang="en-US" sz="1200" dirty="0">
                <a:solidFill>
                  <a:srgbClr val="8B837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12373" y="4756113"/>
              <a:ext cx="1319646" cy="33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8B8376"/>
                  </a:solidFill>
                </a:rPr>
                <a:t>LOCKERS</a:t>
              </a:r>
              <a:endParaRPr lang="en-US" sz="1200" dirty="0">
                <a:solidFill>
                  <a:srgbClr val="8B8376"/>
                </a:solidFill>
              </a:endParaRPr>
            </a:p>
          </p:txBody>
        </p:sp>
        <p:cxnSp>
          <p:nvCxnSpPr>
            <p:cNvPr id="15" name="Straight Arrow Connector 14"/>
            <p:cNvCxnSpPr>
              <a:cxnSpLocks/>
              <a:stCxn id="14" idx="1"/>
            </p:cNvCxnSpPr>
            <p:nvPr/>
          </p:nvCxnSpPr>
          <p:spPr>
            <a:xfrm flipH="1" flipV="1">
              <a:off x="1539728" y="3931963"/>
              <a:ext cx="772645" cy="992573"/>
            </a:xfrm>
            <a:prstGeom prst="straightConnector1">
              <a:avLst/>
            </a:prstGeom>
            <a:ln>
              <a:solidFill>
                <a:srgbClr val="8B83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75971" y="4672013"/>
              <a:ext cx="1811611" cy="60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8B8376"/>
                  </a:solidFill>
                </a:rPr>
                <a:t>42” HIGH LOCKERS</a:t>
              </a:r>
              <a:endParaRPr lang="en-US" sz="1200" dirty="0">
                <a:solidFill>
                  <a:srgbClr val="8B8376"/>
                </a:solidFill>
              </a:endParaRPr>
            </a:p>
          </p:txBody>
        </p:sp>
        <p:cxnSp>
          <p:nvCxnSpPr>
            <p:cNvPr id="17" name="Straight Arrow Connector 16"/>
            <p:cNvCxnSpPr>
              <a:cxnSpLocks/>
              <a:stCxn id="16" idx="1"/>
            </p:cNvCxnSpPr>
            <p:nvPr/>
          </p:nvCxnSpPr>
          <p:spPr>
            <a:xfrm flipH="1" flipV="1">
              <a:off x="4303328" y="3847863"/>
              <a:ext cx="772643" cy="1126894"/>
            </a:xfrm>
            <a:prstGeom prst="straightConnector1">
              <a:avLst/>
            </a:prstGeom>
            <a:ln>
              <a:solidFill>
                <a:srgbClr val="8B83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05791" y="2967320"/>
              <a:ext cx="1370192" cy="33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8B8376"/>
                  </a:solidFill>
                </a:rPr>
                <a:t>CORRIDOR</a:t>
              </a:r>
              <a:endParaRPr lang="en-US" sz="1200" dirty="0">
                <a:solidFill>
                  <a:srgbClr val="8B8376"/>
                </a:solidFill>
              </a:endParaRPr>
            </a:p>
          </p:txBody>
        </p:sp>
      </p:grpSp>
      <p:sp>
        <p:nvSpPr>
          <p:cNvPr id="24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414" y="3275666"/>
            <a:ext cx="4508586" cy="30057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6080" y="804696"/>
            <a:ext cx="3175747" cy="238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69982850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727292" y="6353112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39" y="277000"/>
            <a:ext cx="687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GYM SPACE</a:t>
            </a:r>
          </a:p>
        </p:txBody>
      </p:sp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7385"/>
            <a:ext cx="4125504" cy="2740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7452"/>
            <a:ext cx="4125504" cy="2738812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8266" y="1647379"/>
            <a:ext cx="4686630" cy="3508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3884" y="3981128"/>
            <a:ext cx="1763486" cy="11393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0485" y="5263386"/>
            <a:ext cx="209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Locker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Rooms</a:t>
            </a:r>
          </a:p>
        </p:txBody>
      </p:sp>
      <p:sp>
        <p:nvSpPr>
          <p:cNvPr id="8" name="Rectangle 7"/>
          <p:cNvSpPr/>
          <p:nvPr/>
        </p:nvSpPr>
        <p:spPr>
          <a:xfrm>
            <a:off x="4985657" y="1665911"/>
            <a:ext cx="2953657" cy="4459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81019" y="2675101"/>
            <a:ext cx="809639" cy="11064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58266" y="3156866"/>
            <a:ext cx="662076" cy="1001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3958" y="604938"/>
            <a:ext cx="976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Access to outdoor play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9419" y="1319441"/>
            <a:ext cx="2226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Bleacher Area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790" y="2966723"/>
            <a:ext cx="88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Gym 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Storage</a:t>
            </a:r>
          </a:p>
        </p:txBody>
      </p:sp>
      <p:sp>
        <p:nvSpPr>
          <p:cNvPr id="19" name="Right Arrow 18"/>
          <p:cNvSpPr/>
          <p:nvPr/>
        </p:nvSpPr>
        <p:spPr>
          <a:xfrm rot="16200000">
            <a:off x="7249262" y="5166770"/>
            <a:ext cx="705303" cy="212797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7142863" y="1407624"/>
            <a:ext cx="705303" cy="212797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3672294" y="2103813"/>
            <a:ext cx="1759454" cy="19247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376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18"/>
          <p:cNvSpPr txBox="1"/>
          <p:nvPr/>
        </p:nvSpPr>
        <p:spPr>
          <a:xfrm>
            <a:off x="149155" y="0"/>
            <a:ext cx="1923485" cy="64633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8351" y="670791"/>
            <a:ext cx="8306344" cy="1336706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effectLst/>
                <a:latin typeface="Garamond" panose="02020404030301010803" pitchFamily="18" charset="0"/>
              </a:rPr>
              <a:t>21</a:t>
            </a:r>
            <a:r>
              <a:rPr lang="en-US" sz="3400" baseline="30000" dirty="0">
                <a:effectLst/>
                <a:latin typeface="Garamond" panose="02020404030301010803" pitchFamily="18" charset="0"/>
              </a:rPr>
              <a:t>st</a:t>
            </a:r>
            <a:r>
              <a:rPr lang="en-US" sz="3400" dirty="0">
                <a:effectLst/>
                <a:latin typeface="Garamond" panose="02020404030301010803" pitchFamily="18" charset="0"/>
              </a:rPr>
              <a:t> Century School Buildings Program Update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93751" y="1773934"/>
            <a:ext cx="4194048" cy="4703990"/>
          </a:xfrm>
        </p:spPr>
        <p:txBody>
          <a:bodyPr/>
          <a:lstStyle/>
          <a:p>
            <a:pPr marL="274637" lvl="1" indent="0">
              <a:buNone/>
            </a:pPr>
            <a:endParaRPr lang="en-US" sz="1200" dirty="0"/>
          </a:p>
          <a:p>
            <a:pPr marL="177800" indent="0">
              <a:buNone/>
            </a:pPr>
            <a:endParaRPr lang="en-US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301752" y="1676399"/>
            <a:ext cx="4038600" cy="4114801"/>
          </a:xfrm>
          <a:prstGeom prst="rect">
            <a:avLst/>
          </a:prstGeom>
        </p:spPr>
        <p:txBody>
          <a:bodyPr anchor="ctr" anchorCtr="0"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100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b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0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46" indent="-1828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36" indent="-18286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2897" indent="-18286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188" indent="-18286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411099" y="1646934"/>
            <a:ext cx="3959352" cy="4376929"/>
          </a:xfrm>
          <a:prstGeom prst="rect">
            <a:avLst/>
          </a:prstGeom>
        </p:spPr>
        <p:txBody>
          <a:bodyPr anchor="ctr" anchorCtr="0"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100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b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0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46" indent="-1828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36" indent="-18286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2897" indent="-18286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188" indent="-18286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The Baltimore City Public School System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(City Schools) Construction and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Revitalization Act of 2013 resulted in a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partnership between: 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Garamond" panose="02020404030301010803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The State of Maryland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Baltimore City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City Schools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Each contribute $20 million </a:t>
            </a:r>
            <a:r>
              <a:rPr lang="en-US" sz="1800" dirty="0">
                <a:latin typeface="Garamond" panose="02020404030301010803" pitchFamily="18" charset="0"/>
              </a:rPr>
              <a:t>annually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towards the plan.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800600" y="3131543"/>
            <a:ext cx="3959352" cy="2642616"/>
          </a:xfrm>
          <a:prstGeom prst="rect">
            <a:avLst/>
          </a:prstGeom>
        </p:spPr>
        <p:txBody>
          <a:bodyPr anchor="ctr" anchorCtr="0"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100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b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0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46" indent="-1828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36" indent="-18286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2897" indent="-18286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188" indent="-18286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Garamond" panose="02020404030301010803" pitchFamily="18" charset="0"/>
              </a:rPr>
              <a:t>Current estimates suggest the funding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stream will support: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Garamond" panose="02020404030301010803" pitchFamily="18" charset="0"/>
              </a:rPr>
              <a:t>City Schools’ Plan is one of the largest public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works project in Baltimore City to date.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4605147" y="2973745"/>
            <a:ext cx="1447800" cy="1447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</a:rPr>
              <a:t>$977 million</a:t>
            </a:r>
          </a:p>
          <a:p>
            <a:pPr algn="ctr"/>
            <a:r>
              <a:rPr lang="en-US" sz="1200" dirty="0">
                <a:ln w="0"/>
                <a:solidFill>
                  <a:schemeClr val="bg1"/>
                </a:solidFill>
              </a:rPr>
              <a:t>in Phase I</a:t>
            </a:r>
          </a:p>
        </p:txBody>
      </p:sp>
      <p:sp>
        <p:nvSpPr>
          <p:cNvPr id="16" name="Oval 15"/>
          <p:cNvSpPr/>
          <p:nvPr/>
        </p:nvSpPr>
        <p:spPr>
          <a:xfrm>
            <a:off x="6891147" y="2973745"/>
            <a:ext cx="1447800" cy="1447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</a:rPr>
              <a:t>23-28 </a:t>
            </a:r>
            <a:r>
              <a:rPr lang="en-US" sz="1400" dirty="0">
                <a:ln w="0"/>
                <a:solidFill>
                  <a:schemeClr val="bg1"/>
                </a:solidFill>
              </a:rPr>
              <a:t>school buildings</a:t>
            </a:r>
            <a:endParaRPr lang="en-US" sz="1400" dirty="0"/>
          </a:p>
        </p:txBody>
      </p:sp>
      <p:sp>
        <p:nvSpPr>
          <p:cNvPr id="7" name="Left-Right Arrow 6"/>
          <p:cNvSpPr/>
          <p:nvPr/>
        </p:nvSpPr>
        <p:spPr>
          <a:xfrm>
            <a:off x="6263748" y="3583345"/>
            <a:ext cx="478047" cy="1905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15195" y="6356351"/>
            <a:ext cx="299500" cy="400213"/>
          </a:xfrm>
        </p:spPr>
        <p:txBody>
          <a:bodyPr/>
          <a:lstStyle/>
          <a:p>
            <a:pPr>
              <a:defRPr/>
            </a:pPr>
            <a:fld id="{25C0902E-1672-4FF1-8C2F-803445116761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29879" y="2353859"/>
            <a:ext cx="1186053" cy="11695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50" dirty="0"/>
              <a:t>14K-17K</a:t>
            </a:r>
          </a:p>
          <a:p>
            <a:pPr algn="ctr"/>
            <a:r>
              <a:rPr lang="en-US" sz="1250" dirty="0"/>
              <a:t>students</a:t>
            </a: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628650" y="6356351"/>
            <a:ext cx="7886700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987880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23972" y="6356350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CLASSROOM</a:t>
            </a:r>
          </a:p>
        </p:txBody>
      </p:sp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2512"/>
            <a:ext cx="3815464" cy="2634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472" y="593748"/>
            <a:ext cx="2548500" cy="1989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795" y="854270"/>
            <a:ext cx="2256204" cy="1729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472" y="2848264"/>
            <a:ext cx="5062153" cy="336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54270"/>
            <a:ext cx="3811649" cy="2542194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57750655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695061" y="635635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7700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SCIENCE, MUSIC, or TECHNOLOGY LAB</a:t>
            </a:r>
          </a:p>
        </p:txBody>
      </p:sp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2960"/>
            <a:ext cx="4385269" cy="267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48708"/>
            <a:ext cx="4385269" cy="2689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140" y="1962754"/>
            <a:ext cx="4594860" cy="3371907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895852085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731932" y="635635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Schedule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97826"/>
              </p:ext>
            </p:extLst>
          </p:nvPr>
        </p:nvGraphicFramePr>
        <p:xfrm>
          <a:off x="214884" y="750546"/>
          <a:ext cx="8714232" cy="52440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69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4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9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Calibri" panose="020F0502020204030204" pitchFamily="34" charset="0"/>
                        </a:rPr>
                        <a:t>Schedule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1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Concept Design Meeting: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November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Schematic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Design Meeting</a:t>
                      </a: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January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In School Design Review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February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8, 2018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Relocation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and Transportation</a:t>
                      </a: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February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28, 2018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Early Bid Packages: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March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School Family Council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Meetings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- 21</a:t>
                      </a:r>
                      <a:r>
                        <a:rPr lang="en-US" sz="2000" baseline="30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Century agenda item TBD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March 21</a:t>
                      </a:r>
                      <a:r>
                        <a:rPr lang="en-US" sz="2000" baseline="30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, April 25</a:t>
                      </a:r>
                      <a:r>
                        <a:rPr lang="en-US" sz="2000" baseline="30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th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May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30</a:t>
                      </a:r>
                      <a:r>
                        <a:rPr lang="en-US" sz="2000" baseline="30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at 4:30 PM 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Pre-construction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April/May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Construction Documents: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May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Bidding: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June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Begin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Construction: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July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Substantial Completion:</a:t>
                      </a:r>
                      <a:endParaRPr lang="en-US" sz="20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November</a:t>
                      </a:r>
                      <a:r>
                        <a:rPr lang="en-US" sz="200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2019*</a:t>
                      </a:r>
                      <a:endParaRPr 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0174" y="604851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*Date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20605222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1871" y="831273"/>
            <a:ext cx="8764238" cy="10557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9726" y="2703764"/>
            <a:ext cx="375351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3B3838"/>
                </a:solidFill>
                <a:latin typeface="Calibri" panose="020F0502020204030204" pitchFamily="34" charset="0"/>
              </a:rPr>
              <a:t>CONTACTS</a:t>
            </a:r>
          </a:p>
          <a:p>
            <a:pPr algn="ctr"/>
            <a:endParaRPr lang="en-US" sz="1600">
              <a:solidFill>
                <a:srgbClr val="3B3838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</a:rPr>
              <a:t>Nicole Price</a:t>
            </a:r>
          </a:p>
          <a:p>
            <a:pPr algn="ctr"/>
            <a:r>
              <a:rPr lang="en-US" sz="1600">
                <a:solidFill>
                  <a:srgbClr val="3B3838"/>
                </a:solidFill>
                <a:latin typeface="Calibri" panose="020F0502020204030204" pitchFamily="34" charset="0"/>
                <a:hlinkClick r:id="rId2"/>
              </a:rPr>
              <a:t>nprice@bcps.k12.md.us</a:t>
            </a:r>
            <a:endParaRPr lang="en-US" sz="1600">
              <a:solidFill>
                <a:srgbClr val="3B3838"/>
              </a:solidFill>
              <a:latin typeface="Calibri" panose="020F0502020204030204" pitchFamily="34" charset="0"/>
            </a:endParaRPr>
          </a:p>
          <a:p>
            <a:pPr algn="ctr"/>
            <a:endParaRPr lang="en-US" sz="1600">
              <a:solidFill>
                <a:srgbClr val="3B3838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</a:rPr>
              <a:t>Emily Sherman</a:t>
            </a:r>
          </a:p>
          <a:p>
            <a:pPr algn="ctr"/>
            <a:r>
              <a:rPr lang="en-US" sz="1600">
                <a:solidFill>
                  <a:srgbClr val="3B3838"/>
                </a:solidFill>
                <a:latin typeface="Calibri" panose="020F0502020204030204" pitchFamily="34" charset="0"/>
                <a:hlinkClick r:id="rId3"/>
              </a:rPr>
              <a:t>esherman@bcps.k12.md.us</a:t>
            </a:r>
            <a:endParaRPr lang="en-US" sz="1600">
              <a:solidFill>
                <a:srgbClr val="3B3838"/>
              </a:solidFill>
              <a:latin typeface="Calibri" panose="020F0502020204030204" pitchFamily="34" charset="0"/>
            </a:endParaRPr>
          </a:p>
          <a:p>
            <a:pPr algn="ctr"/>
            <a:br>
              <a:rPr lang="en-US" sz="16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21</a:t>
            </a:r>
            <a:r>
              <a:rPr lang="en-US" sz="1600" b="1" baseline="3000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st</a:t>
            </a:r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Century School Buildings </a:t>
            </a:r>
          </a:p>
          <a:p>
            <a:pPr algn="ctr"/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Program Office</a:t>
            </a:r>
          </a:p>
          <a:p>
            <a:pPr algn="ctr"/>
            <a:r>
              <a:rPr lang="en-US" sz="160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(443) 642-4600   </a:t>
            </a:r>
          </a:p>
          <a:p>
            <a:pPr algn="ctr"/>
            <a:endParaRPr lang="en-US" sz="160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6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www.baltimore21stcenturyschools.org</a:t>
            </a:r>
          </a:p>
          <a:p>
            <a:pPr algn="ctr"/>
            <a:endParaRPr lang="en-US" sz="1100">
              <a:solidFill>
                <a:schemeClr val="bg2">
                  <a:lumMod val="50000"/>
                </a:schemeClr>
              </a:solidFill>
              <a:cs typeface="Gotham Light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8626" y="3872493"/>
            <a:ext cx="4635800" cy="22775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ctr" anchorCtr="0">
            <a:spAutoFit/>
          </a:bodyPr>
          <a:lstStyle/>
          <a:p>
            <a:pPr algn="ctr"/>
            <a:r>
              <a:rPr lang="en-US" sz="17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Instagram </a:t>
            </a:r>
            <a:r>
              <a:rPr lang="en-US" sz="17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</a:t>
            </a:r>
          </a:p>
          <a:p>
            <a:pPr algn="ctr"/>
            <a:r>
              <a:rPr lang="en-US" sz="17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@21stCSBaltimore</a:t>
            </a:r>
          </a:p>
          <a:p>
            <a:pPr algn="ctr"/>
            <a:endParaRPr lang="en-US" sz="1700" b="1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7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Twitter </a:t>
            </a:r>
            <a:r>
              <a:rPr lang="en-US" sz="17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</a:t>
            </a:r>
          </a:p>
          <a:p>
            <a:pPr algn="ctr"/>
            <a:r>
              <a:rPr lang="en-US" sz="17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@21stCSBaltimore</a:t>
            </a:r>
          </a:p>
          <a:p>
            <a:pPr algn="ctr"/>
            <a:endParaRPr lang="en-US" sz="1700" b="1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7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Facebook  </a:t>
            </a:r>
          </a:p>
          <a:p>
            <a:pPr algn="ctr"/>
            <a:r>
              <a:rPr lang="en-US" sz="1700" b="1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@21stCenturySchoolBuildingsProgram</a:t>
            </a:r>
            <a:endParaRPr lang="en-US" sz="170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9176" y="1070361"/>
            <a:ext cx="4078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3B3838"/>
                </a:solidFill>
              </a:rPr>
              <a:t>Questions?</a:t>
            </a:r>
            <a:endParaRPr lang="en-US" sz="4000">
              <a:solidFill>
                <a:srgbClr val="3B3838"/>
              </a:solidFill>
              <a:cs typeface="Gotham Light" pitchFamily="50" charset="0"/>
            </a:endParaRPr>
          </a:p>
          <a:p>
            <a:endParaRPr lang="en-US" sz="1100">
              <a:solidFill>
                <a:schemeClr val="bg2">
                  <a:lumMod val="50000"/>
                </a:schemeClr>
              </a:solidFill>
              <a:cs typeface="Gotham Light" pitchFamily="50" charset="0"/>
            </a:endParaRPr>
          </a:p>
        </p:txBody>
      </p:sp>
      <p:pic>
        <p:nvPicPr>
          <p:cNvPr id="3" name="Picture 4" descr="Social Media Feeds Facebook Twitter Instagra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436" y="2803517"/>
            <a:ext cx="1926180" cy="8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48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4242885" y="224963"/>
            <a:ext cx="4501862" cy="6027792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882" y="5599657"/>
            <a:ext cx="3197359" cy="69494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4356119" y="2008292"/>
            <a:ext cx="4078899" cy="3816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21st Century School Buildings Program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Baltimore City Public Schools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200 East North Avenue  Room 407-B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Baltimore MD 21202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(443) 642-4600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 dirty="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Cheri Vincent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Interim </a:t>
            </a: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Executive Director, 21st Century Buildings Program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Baltimore City Public Schools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100" b="0" i="0" u="none" strike="noStrike" cap="none" baseline="0" dirty="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Gary McGuigan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Senior Vice President, Capital Development Division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Maryland Stadium Authority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100" b="0" i="0" u="none" strike="noStrike" cap="none" baseline="0" dirty="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Robert A. </a:t>
            </a:r>
            <a:r>
              <a:rPr lang="en-US" sz="1100" b="1" i="0" u="none" strike="noStrike" cap="none" baseline="0" dirty="0" err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Gorrell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Executive Director, Public School Construction Program</a:t>
            </a: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 baseline="0" dirty="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State of Maryland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00" y="1639118"/>
            <a:ext cx="1138307" cy="8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4348305" y="1574330"/>
            <a:ext cx="457356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www.baltimore21stcenturyschools.org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351330" y="2623631"/>
            <a:ext cx="3525431" cy="10618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This presentation is brought to you by the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400" b="0" i="0" u="none" strike="noStrike" cap="none" baseline="30000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 b="0" i="0" u="none" strike="noStrike" cap="none" baseline="0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Program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endParaRPr lang="en-US" sz="1400" b="0" i="0" u="none" strike="noStrike" cap="none" baseline="0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7" name="Shape 457"/>
          <p:cNvCxnSpPr/>
          <p:nvPr/>
        </p:nvCxnSpPr>
        <p:spPr>
          <a:xfrm>
            <a:off x="399245" y="215815"/>
            <a:ext cx="8345503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61" name="Shape 461"/>
          <p:cNvCxnSpPr/>
          <p:nvPr/>
        </p:nvCxnSpPr>
        <p:spPr>
          <a:xfrm>
            <a:off x="399245" y="215815"/>
            <a:ext cx="8345503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62" name="Shape 462"/>
          <p:cNvSpPr txBox="1"/>
          <p:nvPr/>
        </p:nvSpPr>
        <p:spPr>
          <a:xfrm>
            <a:off x="149155" y="0"/>
            <a:ext cx="1422399" cy="1200329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2705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18"/>
          <p:cNvSpPr txBox="1"/>
          <p:nvPr/>
        </p:nvSpPr>
        <p:spPr>
          <a:xfrm>
            <a:off x="149155" y="0"/>
            <a:ext cx="1923485" cy="64633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&amp; Vision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2525" y="711198"/>
            <a:ext cx="7886700" cy="1325562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latin typeface="Garamond" panose="02020404030301010803" pitchFamily="18" charset="0"/>
              </a:rPr>
              <a:t>Investment in buildings, students </a:t>
            </a:r>
            <a:br>
              <a:rPr lang="en-US" sz="3400" dirty="0">
                <a:latin typeface="Garamond" panose="02020404030301010803" pitchFamily="18" charset="0"/>
              </a:rPr>
            </a:br>
            <a:r>
              <a:rPr lang="en-US" sz="3400" dirty="0">
                <a:latin typeface="Garamond" panose="02020404030301010803" pitchFamily="18" charset="0"/>
              </a:rPr>
              <a:t>and communities </a:t>
            </a:r>
            <a:endParaRPr lang="en-US" sz="3400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idx="12"/>
          </p:nvPr>
        </p:nvSpPr>
        <p:spPr>
          <a:xfrm>
            <a:off x="8318475" y="6356350"/>
            <a:ext cx="393750" cy="365125"/>
          </a:xfrm>
        </p:spPr>
        <p:txBody>
          <a:bodyPr/>
          <a:lstStyle/>
          <a:p>
            <a:pPr>
              <a:defRPr/>
            </a:pPr>
            <a:fld id="{25C0902E-1672-4FF1-8C2F-80344511676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5" y="2284185"/>
            <a:ext cx="80863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aramond" panose="02020404030301010803" pitchFamily="18" charset="0"/>
                <a:ea typeface="Times" panose="02020603050405020304" pitchFamily="18" charset="0"/>
                <a:cs typeface="Calibri" panose="020F0502020204030204" pitchFamily="34" charset="0"/>
              </a:rPr>
              <a:t>Overall school revitalization project has </a:t>
            </a:r>
            <a:r>
              <a:rPr lang="en-US" sz="2800" b="1" dirty="0">
                <a:latin typeface="Garamond" panose="02020404030301010803" pitchFamily="18" charset="0"/>
                <a:ea typeface="Times" panose="02020603050405020304" pitchFamily="18" charset="0"/>
                <a:cs typeface="Arial" panose="020B0604020202020204" pitchFamily="34" charset="0"/>
              </a:rPr>
              <a:t>three goals: </a:t>
            </a:r>
          </a:p>
          <a:p>
            <a:pPr algn="ctr"/>
            <a:endParaRPr lang="en-US" sz="2800" dirty="0">
              <a:latin typeface="Garamond" panose="02020404030301010803" pitchFamily="18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marL="514350" indent="-514350">
              <a:buAutoNum type="arabicParenBoth"/>
            </a:pPr>
            <a:r>
              <a:rPr lang="en-US" sz="2800" dirty="0">
                <a:latin typeface="Garamond" panose="02020404030301010803" pitchFamily="18" charset="0"/>
                <a:ea typeface="Times" panose="02020603050405020304" pitchFamily="18" charset="0"/>
                <a:cs typeface="Arial" panose="020B0604020202020204" pitchFamily="34" charset="0"/>
              </a:rPr>
              <a:t>to transform student opportunities and achievement;</a:t>
            </a:r>
          </a:p>
          <a:p>
            <a:r>
              <a:rPr lang="en-US" sz="2800" dirty="0">
                <a:latin typeface="Garamond" panose="02020404030301010803" pitchFamily="18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Garamond" panose="02020404030301010803" pitchFamily="18" charset="0"/>
                <a:ea typeface="Times" panose="02020603050405020304" pitchFamily="18" charset="0"/>
                <a:cs typeface="Arial" panose="020B0604020202020204" pitchFamily="34" charset="0"/>
              </a:rPr>
              <a:t>(2) improve engagement and wellbeing of communities; </a:t>
            </a:r>
          </a:p>
          <a:p>
            <a:endParaRPr lang="en-US" sz="2800" dirty="0">
              <a:latin typeface="Garamond" panose="02020404030301010803" pitchFamily="18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Garamond" panose="02020404030301010803" pitchFamily="18" charset="0"/>
                <a:ea typeface="Times" panose="02020603050405020304" pitchFamily="18" charset="0"/>
                <a:cs typeface="Arial" panose="020B0604020202020204" pitchFamily="34" charset="0"/>
              </a:rPr>
              <a:t>(3) help revitalize neighborhoods and communities. 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82537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93205"/>
            <a:ext cx="7886700" cy="4083757"/>
          </a:xfrm>
        </p:spPr>
        <p:txBody>
          <a:bodyPr/>
          <a:lstStyle/>
          <a:p>
            <a:pPr marL="177800" indent="0">
              <a:buNone/>
            </a:pPr>
            <a:endParaRPr lang="en-US" sz="1400" dirty="0"/>
          </a:p>
          <a:p>
            <a:pPr marL="177800" indent="0">
              <a:buNone/>
            </a:pPr>
            <a:endParaRPr lang="en-US" sz="1400" dirty="0"/>
          </a:p>
          <a:p>
            <a:pPr marL="177800" indent="0">
              <a:buNone/>
            </a:pPr>
            <a:endParaRPr lang="en-US" sz="14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695324" y="2275983"/>
          <a:ext cx="7820026" cy="333403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10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39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6 Pre K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and Kindergarten Classrooms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Music Classrooms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9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6 Classrooms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Grades 1 and 2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Art Classroom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9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9 Classrooms for Grades 3, 4, and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1 Technology Lab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98"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10 Classrooms for Grades 6, 7, and 8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Media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Center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39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C</a:t>
                      </a:r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ollaborative Learning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Areas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Gymnasium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9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Special Education Classrooms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Cafeteria/Auditorium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800" b="0" baseline="0" dirty="0" err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Cafetorium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489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4 ES/MS Science Classrooms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Administrative, Health Suite 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1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3 ESOL Classrooms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Community</a:t>
                      </a:r>
                      <a:r>
                        <a:rPr lang="en-US" sz="18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</a:rPr>
                        <a:t> Space</a:t>
                      </a:r>
                      <a:endParaRPr lang="en-US" sz="1800" b="0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16"/>
          <p:cNvSpPr txBox="1"/>
          <p:nvPr/>
        </p:nvSpPr>
        <p:spPr>
          <a:xfrm>
            <a:off x="154236" y="1"/>
            <a:ext cx="1918404" cy="63555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Planning 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6559" y="950072"/>
            <a:ext cx="6776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Bay Brook Elementary / Middle School Proposed Classrooms and Spaces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71288249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28702" y="6356350"/>
            <a:ext cx="301635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22">
            <a:extLst>
              <a:ext uri="{FF2B5EF4-FFF2-40B4-BE49-F238E27FC236}">
                <a16:creationId xmlns:a16="http://schemas.microsoft.com/office/drawing/2014/main" id="{769FFA3E-3082-4A29-9DA1-66F00ABBCFB3}"/>
              </a:ext>
            </a:extLst>
          </p:cNvPr>
          <p:cNvSpPr txBox="1"/>
          <p:nvPr/>
        </p:nvSpPr>
        <p:spPr>
          <a:xfrm>
            <a:off x="2072640" y="0"/>
            <a:ext cx="7071359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u="none" strike="noStrike" cap="none" baseline="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Design Goals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pic>
        <p:nvPicPr>
          <p:cNvPr id="1026" name="Picture 2" descr="http://solopracticeuniversity.com/files/2017/01/Goals.jpg">
            <a:extLst>
              <a:ext uri="{FF2B5EF4-FFF2-40B4-BE49-F238E27FC236}">
                <a16:creationId xmlns:a16="http://schemas.microsoft.com/office/drawing/2014/main" id="{86C323DC-3727-42E9-BBAC-7A4B1637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57" y="2167469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5940" y="5280373"/>
            <a:ext cx="374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Strong Connection to the Community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885" y="3389780"/>
            <a:ext cx="2426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Separate Parent and Bus Drop Off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1202" y="1998191"/>
            <a:ext cx="3232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600" b="1" dirty="0">
                <a:latin typeface="Calibri" panose="020F0502020204030204" pitchFamily="34" charset="0"/>
              </a:rPr>
              <a:t>Outdoor Play for each Grade Group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7195" y="1505627"/>
            <a:ext cx="552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Promote Safety and Security thru Environmental Design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346" y="2328946"/>
            <a:ext cx="4485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Sustainable Design – LEED Silver Certification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81908" y="3677441"/>
            <a:ext cx="40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Daylight and Views for all Classroom and Learning Spaces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8650" y="4742881"/>
            <a:ext cx="4450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800" b="1" dirty="0">
                <a:latin typeface="Calibri" panose="020F0502020204030204" pitchFamily="34" charset="0"/>
              </a:rPr>
              <a:t>Building Orientation for Maximum Efficiency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3164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Concepts Explored/Project Development</a:t>
            </a:r>
            <a:r>
              <a:rPr lang="en-US" sz="3200" u="none" strike="noStrike" cap="none" baseline="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Concept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45" y="1263346"/>
            <a:ext cx="4773455" cy="4114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59545" y="5431560"/>
            <a:ext cx="906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3838"/>
                </a:solidFill>
              </a:rPr>
              <a:t>OPTION A</a:t>
            </a:r>
          </a:p>
        </p:txBody>
      </p:sp>
      <p:sp>
        <p:nvSpPr>
          <p:cNvPr id="20" name="Isosceles Triangle 19"/>
          <p:cNvSpPr/>
          <p:nvPr/>
        </p:nvSpPr>
        <p:spPr>
          <a:xfrm rot="16200000">
            <a:off x="3720807" y="3422666"/>
            <a:ext cx="539496" cy="228599"/>
          </a:xfrm>
          <a:prstGeom prst="triangle">
            <a:avLst>
              <a:gd name="adj" fmla="val 508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2375877" y="5149547"/>
            <a:ext cx="539496" cy="228599"/>
          </a:xfrm>
          <a:prstGeom prst="triangle">
            <a:avLst>
              <a:gd name="adj" fmla="val 508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399" y="1263346"/>
            <a:ext cx="4396741" cy="4114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472377" y="5378146"/>
            <a:ext cx="900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3838"/>
                </a:solidFill>
              </a:rPr>
              <a:t>OPTION B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6420572" y="5168884"/>
            <a:ext cx="539496" cy="228599"/>
          </a:xfrm>
          <a:prstGeom prst="triangle">
            <a:avLst>
              <a:gd name="adj" fmla="val 508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8528400" y="3046494"/>
            <a:ext cx="539496" cy="228599"/>
          </a:xfrm>
          <a:prstGeom prst="triangle">
            <a:avLst>
              <a:gd name="adj" fmla="val 508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19670" y="586014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-2700000" flipV="1">
            <a:off x="8851462" y="860658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1075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41" y="742901"/>
            <a:ext cx="7627620" cy="55168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Concepts Explored/Project Development</a:t>
            </a:r>
            <a:r>
              <a:rPr lang="en-US" sz="3200" u="none" strike="noStrike" cap="none" baseline="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Concept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101" y="604857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3838"/>
                </a:solidFill>
              </a:rPr>
              <a:t>OPTION C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9670" y="64633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-2700000" flipV="1">
            <a:off x="8851462" y="920976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18243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349" y="861060"/>
            <a:ext cx="6621543" cy="5495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128800" y="6356350"/>
            <a:ext cx="38655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22"/>
          <p:cNvSpPr txBox="1"/>
          <p:nvPr/>
        </p:nvSpPr>
        <p:spPr>
          <a:xfrm>
            <a:off x="2072640" y="0"/>
            <a:ext cx="7071360" cy="64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Concepts Explored/Project Development</a:t>
            </a:r>
            <a:r>
              <a:rPr lang="en-US" sz="3200" u="none" strike="noStrike" cap="none" baseline="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endParaRPr sz="320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CE1D9FF-3C7A-44D9-AFED-F62026796E32}"/>
              </a:ext>
            </a:extLst>
          </p:cNvPr>
          <p:cNvSpPr txBox="1"/>
          <p:nvPr/>
        </p:nvSpPr>
        <p:spPr>
          <a:xfrm>
            <a:off x="149155" y="0"/>
            <a:ext cx="1923485" cy="646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Concept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101" y="604857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3838"/>
                </a:solidFill>
              </a:rPr>
              <a:t>OPTION C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idx="11"/>
          </p:nvPr>
        </p:nvSpPr>
        <p:spPr>
          <a:xfrm>
            <a:off x="628650" y="6356351"/>
            <a:ext cx="7886700" cy="365125"/>
          </a:xfrm>
        </p:spPr>
        <p:txBody>
          <a:bodyPr/>
          <a:lstStyle/>
          <a:p>
            <a:r>
              <a:rPr lang="en-US" dirty="0"/>
              <a:t>Community Meeting: Schematic Design | Bay Brook Building | January 31, 2018 |www.baltimore21stcenturyschools.org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9670" y="64633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Josefin Sans" pitchFamily="2" charset="0"/>
                <a:ea typeface="Josefin Sans" pitchFamily="2" charset="0"/>
              </a:rPr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-2700000" flipV="1">
            <a:off x="8851462" y="920976"/>
            <a:ext cx="5" cy="32780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90730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aster Slide Baybrook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AE4E210DE384ABC7090B08B2A3FE1" ma:contentTypeVersion="7" ma:contentTypeDescription="Create a new document." ma:contentTypeScope="" ma:versionID="62a0480d100031f8bb915cd5f90f4578">
  <xsd:schema xmlns:xsd="http://www.w3.org/2001/XMLSchema" xmlns:xs="http://www.w3.org/2001/XMLSchema" xmlns:p="http://schemas.microsoft.com/office/2006/metadata/properties" xmlns:ns2="a8c62263-b150-4664-89dd-970b1b0036b7" xmlns:ns3="717f72d3-e06c-4386-9cda-e4e3c068792f" targetNamespace="http://schemas.microsoft.com/office/2006/metadata/properties" ma:root="true" ma:fieldsID="813176689bfb0d187d2ded784d0b6991" ns2:_="" ns3:_="">
    <xsd:import namespace="a8c62263-b150-4664-89dd-970b1b0036b7"/>
    <xsd:import namespace="717f72d3-e06c-4386-9cda-e4e3c068792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62263-b150-4664-89dd-970b1b00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f72d3-e06c-4386-9cda-e4e3c06879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c62263-b150-4664-89dd-970b1b0036b7">
      <UserInfo>
        <DisplayName>Price, Nicole</DisplayName>
        <AccountId>22</AccountId>
        <AccountType/>
      </UserInfo>
      <UserInfo>
        <DisplayName>Connelly, Kelly</DisplayName>
        <AccountId>377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B5A0B26-002E-4D85-B14C-76E73870B7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c62263-b150-4664-89dd-970b1b0036b7"/>
    <ds:schemaRef ds:uri="717f72d3-e06c-4386-9cda-e4e3c06879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E2A62-2991-462C-B516-F5D9C35E6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6E4291-3433-41BF-9E20-0B749C2A23DE}">
  <ds:schemaRefs>
    <ds:schemaRef ds:uri="http://schemas.microsoft.com/office/2006/metadata/properties"/>
    <ds:schemaRef ds:uri="http://schemas.microsoft.com/office/infopath/2007/PartnerControls"/>
    <ds:schemaRef ds:uri="a8c62263-b150-4664-89dd-970b1b003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16062</TotalTime>
  <Words>1389</Words>
  <Application>Microsoft Office PowerPoint</Application>
  <PresentationFormat>On-screen Show (4:3)</PresentationFormat>
  <Paragraphs>426</Paragraphs>
  <Slides>34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Master Slide Baybrook</vt:lpstr>
      <vt:lpstr>2_Custom Design</vt:lpstr>
      <vt:lpstr>PowerPoint Presentation</vt:lpstr>
      <vt:lpstr>PowerPoint Presentation</vt:lpstr>
      <vt:lpstr>21st Century School Buildings Program Update</vt:lpstr>
      <vt:lpstr>Investment in buildings, students  and communities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Nicole</dc:creator>
  <cp:lastModifiedBy>Sherman, Emily</cp:lastModifiedBy>
  <cp:revision>259</cp:revision>
  <cp:lastPrinted>2018-01-31T19:45:46Z</cp:lastPrinted>
  <dcterms:modified xsi:type="dcterms:W3CDTF">2018-02-12T14:20:58Z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0x01010073AAE4E210DE384ABC7090B08B2A3FE1</vt:lpwstr>
  </property>
</Properties>
</file>