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0" r:id="rId4"/>
  </p:sldMasterIdLst>
  <p:notesMasterIdLst>
    <p:notesMasterId r:id="rId22"/>
  </p:notesMasterIdLst>
  <p:sldIdLst>
    <p:sldId id="332" r:id="rId5"/>
    <p:sldId id="324" r:id="rId6"/>
    <p:sldId id="525" r:id="rId7"/>
    <p:sldId id="527" r:id="rId8"/>
    <p:sldId id="526" r:id="rId9"/>
    <p:sldId id="528" r:id="rId10"/>
    <p:sldId id="268" r:id="rId11"/>
    <p:sldId id="530" r:id="rId12"/>
    <p:sldId id="531" r:id="rId13"/>
    <p:sldId id="532" r:id="rId14"/>
    <p:sldId id="533" r:id="rId15"/>
    <p:sldId id="534" r:id="rId16"/>
    <p:sldId id="535" r:id="rId17"/>
    <p:sldId id="536" r:id="rId18"/>
    <p:sldId id="292" r:id="rId19"/>
    <p:sldId id="524" r:id="rId20"/>
    <p:sldId id="365" r:id="rId21"/>
  </p:sldIdLst>
  <p:sldSz cx="9144000" cy="6858000" type="screen4x3"/>
  <p:notesSz cx="6858000" cy="9296400"/>
  <p:embeddedFontLs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Garamond" panose="02020404030301010803" pitchFamily="18" charset="0"/>
      <p:regular r:id="rId27"/>
      <p:bold r:id="rId28"/>
      <p:italic r:id="rId29"/>
      <p:boldItalic r:id="rId30"/>
    </p:embeddedFont>
  </p:embeddedFontLst>
  <p:defaultTextStyle>
    <a:defPPr marR="0" algn="l" rtl="0">
      <a:lnSpc>
        <a:spcPct val="100000"/>
      </a:lnSpc>
      <a:spcBef>
        <a:spcPts val="0"/>
      </a:spcBef>
      <a:spcAft>
        <a:spcPts val="0"/>
      </a:spcAft>
    </a:defPPr>
    <a:lvl1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1pPr>
    <a:lvl2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2pPr>
    <a:lvl3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3pPr>
    <a:lvl4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4pPr>
    <a:lvl5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5pPr>
    <a:lvl6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6pPr>
    <a:lvl7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7pPr>
    <a:lvl8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8pPr>
    <a:lvl9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965AB"/>
    <a:srgbClr val="B3CBE3"/>
    <a:srgbClr val="B5CEE4"/>
    <a:srgbClr val="EA826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0651C3A-4460-11DB-9652-00E08161165F}"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2" d="100"/>
          <a:sy n="62" d="100"/>
        </p:scale>
        <p:origin x="750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4.fntdata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3.fntdata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7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2.fntdata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 txBox="1">
            <a:spLocks noGrp="1"/>
          </p:cNvSpPr>
          <p:nvPr>
            <p:ph type="hdr" idx="2"/>
          </p:nvPr>
        </p:nvSpPr>
        <p:spPr>
          <a:xfrm>
            <a:off x="1" y="0"/>
            <a:ext cx="2971799" cy="46643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spcBef>
                <a:spcPts val="0"/>
              </a:spcBef>
              <a:defRPr sz="1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" name="Shape 3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799" cy="46643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r" rtl="0">
              <a:spcBef>
                <a:spcPts val="0"/>
              </a:spcBef>
              <a:defRPr sz="1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4"/>
          <p:cNvSpPr>
            <a:spLocks noGrp="1" noRot="1" noChangeAspect="1"/>
          </p:cNvSpPr>
          <p:nvPr>
            <p:ph type="sldImg" idx="3"/>
          </p:nvPr>
        </p:nvSpPr>
        <p:spPr>
          <a:xfrm>
            <a:off x="1338263" y="1162050"/>
            <a:ext cx="4181475" cy="31369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" name="Shape 5"/>
          <p:cNvSpPr txBox="1">
            <a:spLocks noGrp="1"/>
          </p:cNvSpPr>
          <p:nvPr>
            <p:ph type="body" idx="1"/>
          </p:nvPr>
        </p:nvSpPr>
        <p:spPr>
          <a:xfrm>
            <a:off x="685801" y="4473892"/>
            <a:ext cx="5486399" cy="366045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spcBef>
                <a:spcPts val="0"/>
              </a:spcBef>
              <a:defRPr sz="1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indent="0" algn="l" rtl="0">
              <a:spcBef>
                <a:spcPts val="0"/>
              </a:spcBef>
              <a:defRPr sz="1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indent="0" algn="l" rtl="0">
              <a:spcBef>
                <a:spcPts val="0"/>
              </a:spcBef>
              <a:defRPr sz="1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indent="0" algn="l" rtl="0">
              <a:spcBef>
                <a:spcPts val="0"/>
              </a:spcBef>
              <a:defRPr sz="1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indent="0" algn="l" rtl="0">
              <a:spcBef>
                <a:spcPts val="0"/>
              </a:spcBef>
              <a:defRPr sz="1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indent="0" algn="l" rtl="0">
              <a:spcBef>
                <a:spcPts val="0"/>
              </a:spcBef>
              <a:defRPr sz="1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indent="0" algn="l" rtl="0">
              <a:spcBef>
                <a:spcPts val="0"/>
              </a:spcBef>
              <a:defRPr sz="1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indent="0" algn="l" rtl="0">
              <a:spcBef>
                <a:spcPts val="0"/>
              </a:spcBef>
              <a:defRPr sz="1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indent="0" algn="l" rtl="0">
              <a:spcBef>
                <a:spcPts val="0"/>
              </a:spcBef>
              <a:defRPr sz="1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" name="Shape 6"/>
          <p:cNvSpPr txBox="1">
            <a:spLocks noGrp="1"/>
          </p:cNvSpPr>
          <p:nvPr>
            <p:ph type="ftr" idx="11"/>
          </p:nvPr>
        </p:nvSpPr>
        <p:spPr>
          <a:xfrm>
            <a:off x="1" y="8829967"/>
            <a:ext cx="2971799" cy="46643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l" rtl="0">
              <a:spcBef>
                <a:spcPts val="0"/>
              </a:spcBef>
              <a:defRPr sz="1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sldNum" idx="12"/>
          </p:nvPr>
        </p:nvSpPr>
        <p:spPr>
          <a:xfrm>
            <a:off x="3884613" y="8829967"/>
            <a:ext cx="2971799" cy="46643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‹#›</a:t>
            </a:fld>
            <a:endParaRPr lang="en-US" sz="1200" b="0" i="0" u="none" strike="noStrike" cap="none" baseline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45271256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 txBox="1">
            <a:spLocks noGrp="1"/>
          </p:cNvSpPr>
          <p:nvPr>
            <p:ph type="body" idx="1"/>
          </p:nvPr>
        </p:nvSpPr>
        <p:spPr>
          <a:xfrm>
            <a:off x="685801" y="4473892"/>
            <a:ext cx="5486399" cy="3660458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228600" lvl="0" indent="-228600">
              <a:spcAft>
                <a:spcPts val="1800"/>
              </a:spcAft>
              <a:buClr>
                <a:srgbClr val="D51938"/>
              </a:buClr>
            </a:pPr>
            <a:r>
              <a:rPr lang="en-US" dirty="0"/>
              <a:t>Abut USA Architects:</a:t>
            </a:r>
            <a:r>
              <a:rPr lang="en-US" baseline="0" dirty="0"/>
              <a:t> </a:t>
            </a:r>
            <a:r>
              <a:rPr lang="en-US" sz="1200" b="1" i="1" u="sng" dirty="0">
                <a:solidFill>
                  <a:schemeClr val="tx1">
                    <a:lumMod val="95000"/>
                    <a:lumOff val="5000"/>
                  </a:schemeClr>
                </a:solidFill>
                <a:latin typeface="Futura Lt BT" pitchFamily="34" charset="0"/>
              </a:rPr>
              <a:t>About us……</a:t>
            </a:r>
          </a:p>
          <a:p>
            <a:pPr marL="228600" lvl="0" indent="-228600">
              <a:spcAft>
                <a:spcPts val="1800"/>
              </a:spcAft>
              <a:buClr>
                <a:srgbClr val="D51938"/>
              </a:buClr>
              <a:buFont typeface="Arial" pitchFamily="34" charset="0"/>
              <a:buChar char="•"/>
            </a:pPr>
            <a:r>
              <a:rPr lang="en-US" sz="12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Futura Lt BT" pitchFamily="34" charset="0"/>
              </a:rPr>
              <a:t>30 Year Old Regional Architectural Firm</a:t>
            </a:r>
          </a:p>
          <a:p>
            <a:pPr marL="228600" lvl="0" indent="-228600">
              <a:spcAft>
                <a:spcPts val="1800"/>
              </a:spcAft>
              <a:buClr>
                <a:srgbClr val="D51938"/>
              </a:buClr>
              <a:buFont typeface="Arial" pitchFamily="34" charset="0"/>
              <a:buChar char="•"/>
            </a:pPr>
            <a:r>
              <a:rPr lang="en-US" sz="12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Futura Lt BT" pitchFamily="34" charset="0"/>
              </a:rPr>
              <a:t>Extensive K-12 School Design Portfolio</a:t>
            </a:r>
          </a:p>
          <a:p>
            <a:pPr marL="228600" lvl="0" indent="-228600">
              <a:spcAft>
                <a:spcPts val="1800"/>
              </a:spcAft>
              <a:buClr>
                <a:srgbClr val="D51938"/>
              </a:buClr>
              <a:buFont typeface="Arial" pitchFamily="34" charset="0"/>
              <a:buChar char="•"/>
            </a:pPr>
            <a:r>
              <a:rPr lang="en-US" sz="12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Futura Lt BT" pitchFamily="34" charset="0"/>
              </a:rPr>
              <a:t>Extensive Experience in Public Projects</a:t>
            </a:r>
          </a:p>
          <a:p>
            <a:pPr marL="228600" lvl="0" indent="-228600">
              <a:spcAft>
                <a:spcPts val="1800"/>
              </a:spcAft>
              <a:buClr>
                <a:srgbClr val="D51938"/>
              </a:buClr>
              <a:buFont typeface="Arial" pitchFamily="34" charset="0"/>
              <a:buChar char="•"/>
            </a:pPr>
            <a:r>
              <a:rPr lang="en-US" sz="12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Futura Lt BT" pitchFamily="34" charset="0"/>
              </a:rPr>
              <a:t>Completion of Multiple LEED Projects</a:t>
            </a:r>
          </a:p>
          <a:p>
            <a:pPr marL="228600" lvl="0" indent="-228600">
              <a:spcAft>
                <a:spcPts val="1800"/>
              </a:spcAft>
              <a:buClr>
                <a:srgbClr val="D51938"/>
              </a:buClr>
              <a:buFont typeface="Arial" pitchFamily="34" charset="0"/>
              <a:buChar char="•"/>
            </a:pPr>
            <a:r>
              <a:rPr lang="en-US" sz="12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Futura Lt BT" pitchFamily="34" charset="0"/>
              </a:rPr>
              <a:t>USA CEO Led Concept Design for the Frederick Addition</a:t>
            </a:r>
            <a:endParaRPr lang="en-US" baseline="0" dirty="0"/>
          </a:p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10" name="Shape 110"/>
          <p:cNvSpPr>
            <a:spLocks noGrp="1" noRot="1" noChangeAspect="1"/>
          </p:cNvSpPr>
          <p:nvPr>
            <p:ph type="sldImg" idx="2"/>
          </p:nvPr>
        </p:nvSpPr>
        <p:spPr>
          <a:xfrm>
            <a:off x="1338263" y="1162050"/>
            <a:ext cx="4181475" cy="31369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9655906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800608-8F9A-4C37-83F8-ECA2B3212413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21771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800608-8F9A-4C37-83F8-ECA2B3212413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2364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800608-8F9A-4C37-83F8-ECA2B3212413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6613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Shape 464"/>
          <p:cNvSpPr txBox="1">
            <a:spLocks noGrp="1"/>
          </p:cNvSpPr>
          <p:nvPr>
            <p:ph type="body" idx="1"/>
          </p:nvPr>
        </p:nvSpPr>
        <p:spPr>
          <a:xfrm>
            <a:off x="703477" y="4473892"/>
            <a:ext cx="5627792" cy="3660458"/>
          </a:xfrm>
          <a:prstGeom prst="rect">
            <a:avLst/>
          </a:prstGeom>
        </p:spPr>
        <p:txBody>
          <a:bodyPr lIns="92422" tIns="92422" rIns="92422" bIns="92422" anchor="t" anchorCtr="0">
            <a:noAutofit/>
          </a:bodyPr>
          <a:lstStyle/>
          <a:p>
            <a:endParaRPr/>
          </a:p>
        </p:txBody>
      </p:sp>
      <p:sp>
        <p:nvSpPr>
          <p:cNvPr id="465" name="Shape 465"/>
          <p:cNvSpPr>
            <a:spLocks noGrp="1" noRot="1" noChangeAspect="1"/>
          </p:cNvSpPr>
          <p:nvPr>
            <p:ph type="sldImg" idx="2"/>
          </p:nvPr>
        </p:nvSpPr>
        <p:spPr>
          <a:xfrm>
            <a:off x="1425575" y="1162050"/>
            <a:ext cx="4183063" cy="31369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998454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Font typeface="Arial"/>
              <a:buChar char="•"/>
              <a:def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0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/>
              <a:t>Community Meeting: “Design Development” | Frederick | October 28, 2015  | www.baltimore21stcenturyschools.org</a:t>
            </a:r>
            <a:endParaRPr/>
          </a:p>
        </p:txBody>
      </p:sp>
      <p:sp>
        <p:nvSpPr>
          <p:cNvPr id="25" name="Shape 25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‹#›</a:t>
            </a:fld>
            <a:endParaRPr lang="en-US" sz="1200" b="0" i="0" u="none" strike="noStrike" cap="none" baseline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Font typeface="Arial"/>
              <a:buChar char="•"/>
              <a:def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body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Font typeface="Arial"/>
              <a:buChar char="•"/>
              <a:def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0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/>
              <a:t>Community Meeting: “Design Development” | Frederick | October 28, 2015  | www.baltimore21stcenturyschools.org</a:t>
            </a:r>
            <a:endParaRPr/>
          </a:p>
        </p:txBody>
      </p:sp>
      <p:sp>
        <p:nvSpPr>
          <p:cNvPr id="32" name="Shape 32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‹#›</a:t>
            </a:fld>
            <a:endParaRPr lang="en-US" sz="1200" b="0" i="0" u="none" strike="noStrike" cap="none" baseline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>
            <a:spLocks noGrp="1"/>
          </p:cNvSpPr>
          <p:nvPr>
            <p:ph type="title"/>
          </p:nvPr>
        </p:nvSpPr>
        <p:spPr>
          <a:xfrm>
            <a:off x="623887" y="1709739"/>
            <a:ext cx="7886700" cy="285273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rtl="0">
              <a:spcBef>
                <a:spcPts val="0"/>
              </a:spcBef>
              <a:defRPr sz="6000"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body" idx="1"/>
          </p:nvPr>
        </p:nvSpPr>
        <p:spPr>
          <a:xfrm>
            <a:off x="623887" y="4589464"/>
            <a:ext cx="7886700" cy="15001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2400">
                <a:solidFill>
                  <a:schemeClr val="dk1"/>
                </a:solidFill>
              </a:defRPr>
            </a:lvl1pPr>
            <a:lvl2pPr marL="4572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 sz="2000">
                <a:solidFill>
                  <a:srgbClr val="888888"/>
                </a:solidFill>
              </a:defRPr>
            </a:lvl2pPr>
            <a:lvl3pPr marL="9144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 sz="1800">
                <a:solidFill>
                  <a:srgbClr val="888888"/>
                </a:solidFill>
              </a:defRPr>
            </a:lvl3pPr>
            <a:lvl4pPr marL="13716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 sz="1600">
                <a:solidFill>
                  <a:srgbClr val="888888"/>
                </a:solidFill>
              </a:defRPr>
            </a:lvl4pPr>
            <a:lvl5pPr marL="18288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 sz="1600">
                <a:solidFill>
                  <a:srgbClr val="888888"/>
                </a:solidFill>
              </a:defRPr>
            </a:lvl5pPr>
            <a:lvl6pPr marL="22860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 sz="1600">
                <a:solidFill>
                  <a:srgbClr val="888888"/>
                </a:solidFill>
              </a:defRPr>
            </a:lvl6pPr>
            <a:lvl7pPr marL="27432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 sz="1600">
                <a:solidFill>
                  <a:srgbClr val="888888"/>
                </a:solidFill>
              </a:defRPr>
            </a:lvl7pPr>
            <a:lvl8pPr marL="32004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 sz="1600">
                <a:solidFill>
                  <a:srgbClr val="888888"/>
                </a:solidFill>
              </a:defRPr>
            </a:lvl8pPr>
            <a:lvl9pPr marL="36576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8" name="Shape 48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0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/>
              <a:t>Community Meeting: “Design Development” | Frederick | October 28, 2015  | www.baltimore21stcenturyschools.org</a:t>
            </a:r>
            <a:endParaRPr/>
          </a:p>
        </p:txBody>
      </p:sp>
      <p:sp>
        <p:nvSpPr>
          <p:cNvPr id="49" name="Shape 49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‹#›</a:t>
            </a:fld>
            <a:endParaRPr lang="en-US" sz="1200" b="0" i="0" u="none" strike="noStrike" cap="none" baseline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 txBox="1">
            <a:spLocks noGrp="1"/>
          </p:cNvSpPr>
          <p:nvPr>
            <p:ph type="title"/>
          </p:nvPr>
        </p:nvSpPr>
        <p:spPr>
          <a:xfrm>
            <a:off x="629841" y="365126"/>
            <a:ext cx="7886700" cy="13255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2" name="Shape 52"/>
          <p:cNvSpPr txBox="1">
            <a:spLocks noGrp="1"/>
          </p:cNvSpPr>
          <p:nvPr>
            <p:ph type="body" idx="1"/>
          </p:nvPr>
        </p:nvSpPr>
        <p:spPr>
          <a:xfrm>
            <a:off x="629841" y="1681163"/>
            <a:ext cx="3868340" cy="8239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Font typeface="Calibri"/>
              <a:buNone/>
              <a:defRPr sz="2400" b="1"/>
            </a:lvl1pPr>
            <a:lvl2pPr marL="457200" indent="0" rtl="0">
              <a:spcBef>
                <a:spcPts val="0"/>
              </a:spcBef>
              <a:buFont typeface="Calibri"/>
              <a:buNone/>
              <a:defRPr sz="2000" b="1"/>
            </a:lvl2pPr>
            <a:lvl3pPr marL="914400" indent="0" rtl="0">
              <a:spcBef>
                <a:spcPts val="0"/>
              </a:spcBef>
              <a:buFont typeface="Calibri"/>
              <a:buNone/>
              <a:defRPr sz="1800" b="1"/>
            </a:lvl3pPr>
            <a:lvl4pPr marL="1371600" indent="0" rtl="0">
              <a:spcBef>
                <a:spcPts val="0"/>
              </a:spcBef>
              <a:buFont typeface="Calibri"/>
              <a:buNone/>
              <a:defRPr sz="1600" b="1"/>
            </a:lvl4pPr>
            <a:lvl5pPr marL="1828800" indent="0" rtl="0">
              <a:spcBef>
                <a:spcPts val="0"/>
              </a:spcBef>
              <a:buFont typeface="Calibri"/>
              <a:buNone/>
              <a:defRPr sz="1600" b="1"/>
            </a:lvl5pPr>
            <a:lvl6pPr marL="2286000" indent="0" rtl="0">
              <a:spcBef>
                <a:spcPts val="0"/>
              </a:spcBef>
              <a:buFont typeface="Calibri"/>
              <a:buNone/>
              <a:defRPr sz="1600" b="1"/>
            </a:lvl6pPr>
            <a:lvl7pPr marL="2743200" indent="0" rtl="0">
              <a:spcBef>
                <a:spcPts val="0"/>
              </a:spcBef>
              <a:buFont typeface="Calibri"/>
              <a:buNone/>
              <a:defRPr sz="1600" b="1"/>
            </a:lvl7pPr>
            <a:lvl8pPr marL="3200400" indent="0" rtl="0">
              <a:spcBef>
                <a:spcPts val="0"/>
              </a:spcBef>
              <a:buFont typeface="Calibri"/>
              <a:buNone/>
              <a:defRPr sz="1600" b="1"/>
            </a:lvl8pPr>
            <a:lvl9pPr marL="3657600" indent="0" rtl="0">
              <a:spcBef>
                <a:spcPts val="0"/>
              </a:spcBef>
              <a:buFont typeface="Calibri"/>
              <a:buNone/>
              <a:defRPr sz="1600" b="1"/>
            </a:lvl9pPr>
          </a:lstStyle>
          <a:p>
            <a:endParaRPr/>
          </a:p>
        </p:txBody>
      </p:sp>
      <p:sp>
        <p:nvSpPr>
          <p:cNvPr id="53" name="Shape 53"/>
          <p:cNvSpPr txBox="1">
            <a:spLocks noGrp="1"/>
          </p:cNvSpPr>
          <p:nvPr>
            <p:ph type="body" idx="2"/>
          </p:nvPr>
        </p:nvSpPr>
        <p:spPr>
          <a:xfrm>
            <a:off x="629841" y="2505075"/>
            <a:ext cx="3868340" cy="368458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Font typeface="Arial"/>
              <a:buChar char="•"/>
              <a:def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4" name="Shape 54"/>
          <p:cNvSpPr txBox="1">
            <a:spLocks noGrp="1"/>
          </p:cNvSpPr>
          <p:nvPr>
            <p:ph type="body" idx="3"/>
          </p:nvPr>
        </p:nvSpPr>
        <p:spPr>
          <a:xfrm>
            <a:off x="4629150" y="1681163"/>
            <a:ext cx="3887390" cy="8239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Font typeface="Calibri"/>
              <a:buNone/>
              <a:defRPr sz="2400" b="1"/>
            </a:lvl1pPr>
            <a:lvl2pPr marL="457200" indent="0" rtl="0">
              <a:spcBef>
                <a:spcPts val="0"/>
              </a:spcBef>
              <a:buFont typeface="Calibri"/>
              <a:buNone/>
              <a:defRPr sz="2000" b="1"/>
            </a:lvl2pPr>
            <a:lvl3pPr marL="914400" indent="0" rtl="0">
              <a:spcBef>
                <a:spcPts val="0"/>
              </a:spcBef>
              <a:buFont typeface="Calibri"/>
              <a:buNone/>
              <a:defRPr sz="1800" b="1"/>
            </a:lvl3pPr>
            <a:lvl4pPr marL="1371600" indent="0" rtl="0">
              <a:spcBef>
                <a:spcPts val="0"/>
              </a:spcBef>
              <a:buFont typeface="Calibri"/>
              <a:buNone/>
              <a:defRPr sz="1600" b="1"/>
            </a:lvl4pPr>
            <a:lvl5pPr marL="1828800" indent="0" rtl="0">
              <a:spcBef>
                <a:spcPts val="0"/>
              </a:spcBef>
              <a:buFont typeface="Calibri"/>
              <a:buNone/>
              <a:defRPr sz="1600" b="1"/>
            </a:lvl5pPr>
            <a:lvl6pPr marL="2286000" indent="0" rtl="0">
              <a:spcBef>
                <a:spcPts val="0"/>
              </a:spcBef>
              <a:buFont typeface="Calibri"/>
              <a:buNone/>
              <a:defRPr sz="1600" b="1"/>
            </a:lvl6pPr>
            <a:lvl7pPr marL="2743200" indent="0" rtl="0">
              <a:spcBef>
                <a:spcPts val="0"/>
              </a:spcBef>
              <a:buFont typeface="Calibri"/>
              <a:buNone/>
              <a:defRPr sz="1600" b="1"/>
            </a:lvl7pPr>
            <a:lvl8pPr marL="3200400" indent="0" rtl="0">
              <a:spcBef>
                <a:spcPts val="0"/>
              </a:spcBef>
              <a:buFont typeface="Calibri"/>
              <a:buNone/>
              <a:defRPr sz="1600" b="1"/>
            </a:lvl8pPr>
            <a:lvl9pPr marL="3657600" indent="0" rtl="0">
              <a:spcBef>
                <a:spcPts val="0"/>
              </a:spcBef>
              <a:buFont typeface="Calibri"/>
              <a:buNone/>
              <a:defRPr sz="1600" b="1"/>
            </a:lvl9pPr>
          </a:lstStyle>
          <a:p>
            <a:endParaRPr/>
          </a:p>
        </p:txBody>
      </p:sp>
      <p:sp>
        <p:nvSpPr>
          <p:cNvPr id="55" name="Shape 55"/>
          <p:cNvSpPr txBox="1">
            <a:spLocks noGrp="1"/>
          </p:cNvSpPr>
          <p:nvPr>
            <p:ph type="body" idx="4"/>
          </p:nvPr>
        </p:nvSpPr>
        <p:spPr>
          <a:xfrm>
            <a:off x="4629150" y="2505075"/>
            <a:ext cx="3887390" cy="368458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Font typeface="Arial"/>
              <a:buChar char="•"/>
              <a:def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6" name="Shape 56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7" name="Shape 57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0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/>
              <a:t>Community Meeting: “Design Development” | Frederick | October 28, 2015  | www.baltimore21stcenturyschools.org</a:t>
            </a:r>
            <a:endParaRPr/>
          </a:p>
        </p:txBody>
      </p:sp>
      <p:sp>
        <p:nvSpPr>
          <p:cNvPr id="58" name="Shape 58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‹#›</a:t>
            </a:fld>
            <a:endParaRPr lang="en-US" sz="1200" b="0" i="0" u="none" strike="noStrike" cap="none" baseline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hape 60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2949178" cy="1600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rtl="0">
              <a:spcBef>
                <a:spcPts val="0"/>
              </a:spcBef>
              <a:defRPr sz="3200"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1" name="Shape 61"/>
          <p:cNvSpPr txBox="1">
            <a:spLocks noGrp="1"/>
          </p:cNvSpPr>
          <p:nvPr>
            <p:ph type="body" idx="1"/>
          </p:nvPr>
        </p:nvSpPr>
        <p:spPr>
          <a:xfrm>
            <a:off x="3887391" y="987425"/>
            <a:ext cx="4629150" cy="48736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 sz="3200"/>
            </a:lvl1pPr>
            <a:lvl2pPr rtl="0">
              <a:spcBef>
                <a:spcPts val="0"/>
              </a:spcBef>
              <a:defRPr sz="2800"/>
            </a:lvl2pPr>
            <a:lvl3pPr rtl="0">
              <a:spcBef>
                <a:spcPts val="0"/>
              </a:spcBef>
              <a:defRPr sz="2400"/>
            </a:lvl3pPr>
            <a:lvl4pPr rtl="0">
              <a:spcBef>
                <a:spcPts val="0"/>
              </a:spcBef>
              <a:defRPr sz="2000"/>
            </a:lvl4pPr>
            <a:lvl5pPr rtl="0">
              <a:spcBef>
                <a:spcPts val="0"/>
              </a:spcBef>
              <a:defRPr sz="2000"/>
            </a:lvl5pPr>
            <a:lvl6pPr rtl="0">
              <a:spcBef>
                <a:spcPts val="0"/>
              </a:spcBef>
              <a:defRPr sz="2000"/>
            </a:lvl6pPr>
            <a:lvl7pPr rtl="0">
              <a:spcBef>
                <a:spcPts val="0"/>
              </a:spcBef>
              <a:defRPr sz="2000"/>
            </a:lvl7pPr>
            <a:lvl8pPr rtl="0">
              <a:spcBef>
                <a:spcPts val="0"/>
              </a:spcBef>
              <a:defRPr sz="2000"/>
            </a:lvl8pPr>
            <a:lvl9pPr rtl="0">
              <a:spcBef>
                <a:spcPts val="0"/>
              </a:spcBef>
              <a:defRPr sz="2000"/>
            </a:lvl9pPr>
          </a:lstStyle>
          <a:p>
            <a:endParaRPr/>
          </a:p>
        </p:txBody>
      </p:sp>
      <p:sp>
        <p:nvSpPr>
          <p:cNvPr id="62" name="Shape 62"/>
          <p:cNvSpPr txBox="1">
            <a:spLocks noGrp="1"/>
          </p:cNvSpPr>
          <p:nvPr>
            <p:ph type="body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Calibri"/>
              <a:buNone/>
              <a:defRPr sz="1600"/>
            </a:lvl1pPr>
            <a:lvl2pPr marL="457200" indent="0" rtl="0">
              <a:spcBef>
                <a:spcPts val="0"/>
              </a:spcBef>
              <a:buFont typeface="Calibri"/>
              <a:buNone/>
              <a:defRPr sz="1400"/>
            </a:lvl2pPr>
            <a:lvl3pPr marL="914400" indent="0" rtl="0">
              <a:spcBef>
                <a:spcPts val="0"/>
              </a:spcBef>
              <a:buFont typeface="Calibri"/>
              <a:buNone/>
              <a:defRPr sz="1200"/>
            </a:lvl3pPr>
            <a:lvl4pPr marL="1371600" indent="0" rtl="0">
              <a:spcBef>
                <a:spcPts val="0"/>
              </a:spcBef>
              <a:buFont typeface="Calibri"/>
              <a:buNone/>
              <a:defRPr sz="1000"/>
            </a:lvl4pPr>
            <a:lvl5pPr marL="1828800" indent="0" rtl="0">
              <a:spcBef>
                <a:spcPts val="0"/>
              </a:spcBef>
              <a:buFont typeface="Calibri"/>
              <a:buNone/>
              <a:defRPr sz="1000"/>
            </a:lvl5pPr>
            <a:lvl6pPr marL="2286000" indent="0" rtl="0">
              <a:spcBef>
                <a:spcPts val="0"/>
              </a:spcBef>
              <a:buFont typeface="Calibri"/>
              <a:buNone/>
              <a:defRPr sz="1000"/>
            </a:lvl6pPr>
            <a:lvl7pPr marL="2743200" indent="0" rtl="0">
              <a:spcBef>
                <a:spcPts val="0"/>
              </a:spcBef>
              <a:buFont typeface="Calibri"/>
              <a:buNone/>
              <a:defRPr sz="1000"/>
            </a:lvl7pPr>
            <a:lvl8pPr marL="3200400" indent="0" rtl="0">
              <a:spcBef>
                <a:spcPts val="0"/>
              </a:spcBef>
              <a:buFont typeface="Calibri"/>
              <a:buNone/>
              <a:defRPr sz="1000"/>
            </a:lvl8pPr>
            <a:lvl9pPr marL="3657600" indent="0" rtl="0">
              <a:spcBef>
                <a:spcPts val="0"/>
              </a:spcBef>
              <a:buFont typeface="Calibri"/>
              <a:buNone/>
              <a:defRPr sz="1000"/>
            </a:lvl9pPr>
          </a:lstStyle>
          <a:p>
            <a:endParaRPr/>
          </a:p>
        </p:txBody>
      </p:sp>
      <p:sp>
        <p:nvSpPr>
          <p:cNvPr id="63" name="Shape 63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Shape 64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0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/>
              <a:t>Community Meeting: “Design Development” | Frederick | October 28, 2015  | www.baltimore21stcenturyschools.org</a:t>
            </a:r>
            <a:endParaRPr/>
          </a:p>
        </p:txBody>
      </p:sp>
      <p:sp>
        <p:nvSpPr>
          <p:cNvPr id="65" name="Shape 65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‹#›</a:t>
            </a:fld>
            <a:endParaRPr lang="en-US" sz="1200" b="0" i="0" u="none" strike="noStrike" cap="none" baseline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2949178" cy="1600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rtl="0">
              <a:spcBef>
                <a:spcPts val="0"/>
              </a:spcBef>
              <a:defRPr sz="3200"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8" name="Shape 68"/>
          <p:cNvSpPr>
            <a:spLocks noGrp="1"/>
          </p:cNvSpPr>
          <p:nvPr>
            <p:ph type="pic" idx="2"/>
          </p:nvPr>
        </p:nvSpPr>
        <p:spPr>
          <a:xfrm>
            <a:off x="3887391" y="987425"/>
            <a:ext cx="4629150" cy="4873624"/>
          </a:xfrm>
          <a:prstGeom prst="rect">
            <a:avLst/>
          </a:prstGeom>
          <a:noFill/>
          <a:ln>
            <a:noFill/>
          </a:ln>
        </p:spPr>
      </p:sp>
      <p:sp>
        <p:nvSpPr>
          <p:cNvPr id="69" name="Shape 69"/>
          <p:cNvSpPr txBox="1">
            <a:spLocks noGrp="1"/>
          </p:cNvSpPr>
          <p:nvPr>
            <p:ph type="body" idx="1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Calibri"/>
              <a:buNone/>
              <a:defRPr sz="1600"/>
            </a:lvl1pPr>
            <a:lvl2pPr marL="457200" indent="0" rtl="0">
              <a:spcBef>
                <a:spcPts val="0"/>
              </a:spcBef>
              <a:buFont typeface="Calibri"/>
              <a:buNone/>
              <a:defRPr sz="1400"/>
            </a:lvl2pPr>
            <a:lvl3pPr marL="914400" indent="0" rtl="0">
              <a:spcBef>
                <a:spcPts val="0"/>
              </a:spcBef>
              <a:buFont typeface="Calibri"/>
              <a:buNone/>
              <a:defRPr sz="1200"/>
            </a:lvl3pPr>
            <a:lvl4pPr marL="1371600" indent="0" rtl="0">
              <a:spcBef>
                <a:spcPts val="0"/>
              </a:spcBef>
              <a:buFont typeface="Calibri"/>
              <a:buNone/>
              <a:defRPr sz="1000"/>
            </a:lvl4pPr>
            <a:lvl5pPr marL="1828800" indent="0" rtl="0">
              <a:spcBef>
                <a:spcPts val="0"/>
              </a:spcBef>
              <a:buFont typeface="Calibri"/>
              <a:buNone/>
              <a:defRPr sz="1000"/>
            </a:lvl5pPr>
            <a:lvl6pPr marL="2286000" indent="0" rtl="0">
              <a:spcBef>
                <a:spcPts val="0"/>
              </a:spcBef>
              <a:buFont typeface="Calibri"/>
              <a:buNone/>
              <a:defRPr sz="1000"/>
            </a:lvl6pPr>
            <a:lvl7pPr marL="2743200" indent="0" rtl="0">
              <a:spcBef>
                <a:spcPts val="0"/>
              </a:spcBef>
              <a:buFont typeface="Calibri"/>
              <a:buNone/>
              <a:defRPr sz="1000"/>
            </a:lvl7pPr>
            <a:lvl8pPr marL="3200400" indent="0" rtl="0">
              <a:spcBef>
                <a:spcPts val="0"/>
              </a:spcBef>
              <a:buFont typeface="Calibri"/>
              <a:buNone/>
              <a:defRPr sz="1000"/>
            </a:lvl8pPr>
            <a:lvl9pPr marL="3657600" indent="0" rtl="0">
              <a:spcBef>
                <a:spcPts val="0"/>
              </a:spcBef>
              <a:buFont typeface="Calibri"/>
              <a:buNone/>
              <a:defRPr sz="1000"/>
            </a:lvl9pPr>
          </a:lstStyle>
          <a:p>
            <a:endParaRPr/>
          </a:p>
        </p:txBody>
      </p:sp>
      <p:sp>
        <p:nvSpPr>
          <p:cNvPr id="70" name="Shape 70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Shape 71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0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/>
              <a:t>Community Meeting: “Design Development” | Frederick | October 28, 2015  | www.baltimore21stcenturyschools.org</a:t>
            </a:r>
            <a:endParaRPr/>
          </a:p>
        </p:txBody>
      </p:sp>
      <p:sp>
        <p:nvSpPr>
          <p:cNvPr id="72" name="Shape 72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‹#›</a:t>
            </a:fld>
            <a:endParaRPr lang="en-US" sz="1200" b="0" i="0" u="none" strike="noStrike" cap="none" baseline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hape 74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75" name="Shape 75"/>
          <p:cNvSpPr txBox="1">
            <a:spLocks noGrp="1"/>
          </p:cNvSpPr>
          <p:nvPr>
            <p:ph type="body" idx="1"/>
          </p:nvPr>
        </p:nvSpPr>
        <p:spPr>
          <a:xfrm rot="5400000">
            <a:off x="2396330" y="57943"/>
            <a:ext cx="4351338" cy="7886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Font typeface="Arial"/>
              <a:buChar char="•"/>
              <a:def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6" name="Shape 76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7" name="Shape 77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0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/>
              <a:t>Community Meeting: “Design Development” | Frederick | October 28, 2015  | www.baltimore21stcenturyschools.org</a:t>
            </a:r>
            <a:endParaRPr/>
          </a:p>
        </p:txBody>
      </p:sp>
      <p:sp>
        <p:nvSpPr>
          <p:cNvPr id="78" name="Shape 78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‹#›</a:t>
            </a:fld>
            <a:endParaRPr lang="en-US" sz="1200" b="0" i="0" u="none" strike="noStrike" cap="none" baseline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Vertical Title and Text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Shape 80"/>
          <p:cNvSpPr txBox="1">
            <a:spLocks noGrp="1"/>
          </p:cNvSpPr>
          <p:nvPr>
            <p:ph type="title"/>
          </p:nvPr>
        </p:nvSpPr>
        <p:spPr>
          <a:xfrm rot="5400000">
            <a:off x="4623593" y="2285206"/>
            <a:ext cx="5811838" cy="19716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81" name="Shape 81"/>
          <p:cNvSpPr txBox="1">
            <a:spLocks noGrp="1"/>
          </p:cNvSpPr>
          <p:nvPr>
            <p:ph type="body" idx="1"/>
          </p:nvPr>
        </p:nvSpPr>
        <p:spPr>
          <a:xfrm rot="5400000">
            <a:off x="623093" y="370681"/>
            <a:ext cx="5811838" cy="58007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Font typeface="Arial"/>
              <a:buChar char="•"/>
              <a:def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2" name="Shape 82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3" name="Shape 83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0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/>
              <a:t>Community Meeting: “Design Development” | Frederick | October 28, 2015  | www.baltimore21stcenturyschools.org</a:t>
            </a:r>
            <a:endParaRPr/>
          </a:p>
        </p:txBody>
      </p:sp>
      <p:sp>
        <p:nvSpPr>
          <p:cNvPr id="84" name="Shape 84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‹#›</a:t>
            </a:fld>
            <a:endParaRPr lang="en-US" sz="1200" b="0" i="0" u="none" strike="noStrike" cap="none" baseline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09F35A7-71AC-4B0A-AFF0-5B70F285B3B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544865" y="6326206"/>
            <a:ext cx="466579" cy="365125"/>
          </a:xfrm>
        </p:spPr>
        <p:txBody>
          <a:bodyPr/>
          <a:lstStyle>
            <a:lvl1pPr>
              <a:defRPr sz="1200"/>
            </a:lvl1pPr>
          </a:lstStyle>
          <a:p>
            <a:fld id="{F15257C2-2047-496E-ADFB-7B48127B21F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24515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indent="0" algn="l" rtl="0">
              <a:spcBef>
                <a:spcPts val="0"/>
              </a:spcBef>
              <a:defRPr/>
            </a:lvl2pPr>
            <a:lvl3pPr marL="0" marR="0" indent="0" algn="l" rtl="0">
              <a:spcBef>
                <a:spcPts val="0"/>
              </a:spcBef>
              <a:defRPr/>
            </a:lvl3pPr>
            <a:lvl4pPr marL="0" marR="0" indent="0" algn="l" rtl="0">
              <a:spcBef>
                <a:spcPts val="0"/>
              </a:spcBef>
              <a:defRPr/>
            </a:lvl4pPr>
            <a:lvl5pPr marL="0" marR="0" indent="0" algn="l" rtl="0">
              <a:spcBef>
                <a:spcPts val="0"/>
              </a:spcBef>
              <a:defRPr/>
            </a:lvl5pPr>
            <a:lvl6pPr marL="0" marR="0" indent="0" algn="l" rtl="0">
              <a:spcBef>
                <a:spcPts val="0"/>
              </a:spcBef>
              <a:defRPr/>
            </a:lvl6pPr>
            <a:lvl7pPr marL="0" marR="0" indent="0" algn="l" rtl="0">
              <a:spcBef>
                <a:spcPts val="0"/>
              </a:spcBef>
              <a:defRPr/>
            </a:lvl7pPr>
            <a:lvl8pPr marL="0" marR="0" indent="0" algn="l" rtl="0">
              <a:spcBef>
                <a:spcPts val="0"/>
              </a:spcBef>
              <a:defRPr/>
            </a:lvl8pPr>
            <a:lvl9pPr marL="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0" name="Shape 10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marR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Font typeface="Arial"/>
              <a:buChar char="•"/>
              <a:defRPr sz="2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 sz="2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 sz="20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0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/>
              <a:t>Community Meeting: “Design Development” | Frederick | October 28, 2015  | www.baltimore21stcenturyschools.org</a:t>
            </a:r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‹#›</a:t>
            </a:fld>
            <a:endParaRPr lang="en-US" sz="1200" b="0" i="0" u="none" strike="noStrike" cap="none" baseline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1" r:id="rId9"/>
  </p:sldLayoutIdLst>
  <p:hf hdr="0" dt="0"/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0709"/>
          <a:stretch/>
        </p:blipFill>
        <p:spPr>
          <a:xfrm>
            <a:off x="-16630" y="0"/>
            <a:ext cx="10141532" cy="7198822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 dirty="0"/>
              <a:t>Community Meeting: “Design Development” | Frederick | October 28, 2015  | www.baltimore21stcenturyschools.org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baseline="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1</a:t>
            </a:fld>
            <a:endParaRPr lang="en-US" sz="1200" b="0" i="0" u="none" strike="noStrike" cap="none" baseline="0" dirty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Shape 87"/>
          <p:cNvSpPr/>
          <p:nvPr/>
        </p:nvSpPr>
        <p:spPr>
          <a:xfrm>
            <a:off x="-16625" y="5499833"/>
            <a:ext cx="9160620" cy="169067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 baseline="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Shape 88"/>
          <p:cNvSpPr txBox="1"/>
          <p:nvPr/>
        </p:nvSpPr>
        <p:spPr>
          <a:xfrm>
            <a:off x="301065" y="5714957"/>
            <a:ext cx="5402266" cy="46166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2400" b="1" i="0" u="none" strike="noStrike" cap="none" baseline="0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21</a:t>
            </a:r>
            <a:r>
              <a:rPr lang="en-US" sz="2400" b="1" i="0" u="none" strike="noStrike" cap="none" baseline="30000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st</a:t>
            </a:r>
            <a:r>
              <a:rPr lang="en-US" sz="2400" b="1" i="0" u="none" strike="noStrike" cap="none" baseline="0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 Century School Buildings Plan</a:t>
            </a:r>
          </a:p>
        </p:txBody>
      </p:sp>
      <p:sp>
        <p:nvSpPr>
          <p:cNvPr id="11" name="Shape 89"/>
          <p:cNvSpPr/>
          <p:nvPr/>
        </p:nvSpPr>
        <p:spPr>
          <a:xfrm>
            <a:off x="113454" y="0"/>
            <a:ext cx="1460317" cy="1387641"/>
          </a:xfrm>
          <a:prstGeom prst="rect">
            <a:avLst/>
          </a:prstGeom>
          <a:solidFill>
            <a:srgbClr val="AC172B"/>
          </a:solidFill>
          <a:ln>
            <a:noFill/>
          </a:ln>
        </p:spPr>
        <p:txBody>
          <a:bodyPr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350" b="0" i="0" u="none" strike="noStrike" cap="none" baseline="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Shape 91"/>
          <p:cNvSpPr txBox="1"/>
          <p:nvPr/>
        </p:nvSpPr>
        <p:spPr>
          <a:xfrm>
            <a:off x="301065" y="6090032"/>
            <a:ext cx="5813984" cy="80021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>
              <a:buSzPct val="25000"/>
            </a:pPr>
            <a:r>
              <a:rPr lang="en-US" sz="1400" b="1" i="0" u="none" strike="noStrike" cap="none" baseline="0" dirty="0">
                <a:solidFill>
                  <a:srgbClr val="3A3838"/>
                </a:solidFill>
                <a:latin typeface="Calibri"/>
                <a:ea typeface="Calibri"/>
                <a:cs typeface="Calibri"/>
                <a:sym typeface="Calibri"/>
              </a:rPr>
              <a:t>SCHOOL </a:t>
            </a:r>
            <a:r>
              <a:rPr lang="en-US" dirty="0">
                <a:solidFill>
                  <a:srgbClr val="3A3838"/>
                </a:solidFill>
                <a:latin typeface="Calibri"/>
                <a:ea typeface="Calibri"/>
                <a:cs typeface="Calibri"/>
                <a:sym typeface="Calibri"/>
              </a:rPr>
              <a:t>Patterson High School &amp; Claremont Middle/High Elementary School</a:t>
            </a:r>
            <a:endParaRPr lang="en-US" sz="1200" u="none" strike="noStrike" cap="none" baseline="0" dirty="0">
              <a:solidFill>
                <a:srgbClr val="3A3838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400" b="1" i="0" u="none" strike="noStrike" cap="none" baseline="0" dirty="0">
                <a:solidFill>
                  <a:srgbClr val="3A3838"/>
                </a:solidFill>
                <a:latin typeface="Calibri"/>
                <a:ea typeface="Calibri"/>
                <a:cs typeface="Calibri"/>
                <a:sym typeface="Calibri"/>
              </a:rPr>
              <a:t>COMMUNITY MEETING </a:t>
            </a:r>
            <a:r>
              <a:rPr lang="en-US" sz="1200" dirty="0">
                <a:solidFill>
                  <a:srgbClr val="3A3838"/>
                </a:solidFill>
                <a:latin typeface="Calibri"/>
                <a:ea typeface="Calibri"/>
                <a:cs typeface="Calibri"/>
                <a:sym typeface="Calibri"/>
              </a:rPr>
              <a:t> Construction Update</a:t>
            </a:r>
            <a:r>
              <a:rPr lang="en-US" sz="1200" b="0" i="0" u="none" strike="noStrike" cap="none" baseline="0" dirty="0">
                <a:solidFill>
                  <a:srgbClr val="3A3838"/>
                </a:solidFill>
                <a:latin typeface="Calibri"/>
                <a:ea typeface="Calibri"/>
                <a:cs typeface="Calibri"/>
                <a:sym typeface="Calibri"/>
              </a:rPr>
              <a:t>| October 8, 2019</a:t>
            </a:r>
          </a:p>
          <a:p>
            <a:pPr marL="0" marR="0" lvl="0" indent="0" algn="l" rtl="0">
              <a:spcBef>
                <a:spcPts val="0"/>
              </a:spcBef>
              <a:buNone/>
            </a:pPr>
            <a:endParaRPr sz="1800" b="0" i="0" u="none" strike="noStrike" cap="none" baseline="0" dirty="0">
              <a:solidFill>
                <a:srgbClr val="3A383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" name="Shape 9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876662" y="6065317"/>
            <a:ext cx="3153493" cy="6854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28CF87E-0819-41B1-849E-9724469326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534" y="-621232"/>
            <a:ext cx="9160620" cy="607563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4690189-B2D6-42DD-8C56-04E3253E16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469" y="2287"/>
            <a:ext cx="1414395" cy="117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4940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200" dirty="0">
                <a:latin typeface="Garamond" panose="02020404030301010803" pitchFamily="18" charset="0"/>
              </a:rPr>
              <a:t>Phase 3a Logistics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baseline="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10</a:t>
            </a:fld>
            <a:endParaRPr lang="en-US" sz="1200" b="0" i="0" u="none" strike="noStrike" cap="none" baseline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2631" y="1323974"/>
            <a:ext cx="7098736" cy="4952151"/>
          </a:xfrm>
          <a:prstGeom prst="rect">
            <a:avLst/>
          </a:prstGeom>
        </p:spPr>
      </p:pic>
      <p:sp>
        <p:nvSpPr>
          <p:cNvPr id="6" name="Footer Placeholder 1">
            <a:extLst>
              <a:ext uri="{FF2B5EF4-FFF2-40B4-BE49-F238E27FC236}">
                <a16:creationId xmlns:a16="http://schemas.microsoft.com/office/drawing/2014/main" id="{717ABE1F-8EB1-4B5F-861E-63BB50B1C7BC}"/>
              </a:ext>
            </a:extLst>
          </p:cNvPr>
          <p:cNvSpPr txBox="1">
            <a:spLocks/>
          </p:cNvSpPr>
          <p:nvPr/>
        </p:nvSpPr>
        <p:spPr>
          <a:xfrm>
            <a:off x="279094" y="6356350"/>
            <a:ext cx="8350648" cy="365125"/>
          </a:xfrm>
          <a:prstGeom prst="rect">
            <a:avLst/>
          </a:prstGeom>
        </p:spPr>
        <p:txBody>
          <a:bodyPr/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1100" dirty="0"/>
              <a:t>Community Meeting: “Construction Update” | Patterson High School &amp; Claremont Middle/High School | October 8, 2019  | www.baltimore21stcenturyschools.org</a:t>
            </a:r>
          </a:p>
        </p:txBody>
      </p:sp>
    </p:spTree>
    <p:extLst>
      <p:ext uri="{BB962C8B-B14F-4D97-AF65-F5344CB8AC3E}">
        <p14:creationId xmlns:p14="http://schemas.microsoft.com/office/powerpoint/2010/main" val="35190885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200" dirty="0">
                <a:latin typeface="Garamond" panose="02020404030301010803" pitchFamily="18" charset="0"/>
              </a:rPr>
              <a:t>Phase 3 Logistics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baseline="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11</a:t>
            </a:fld>
            <a:endParaRPr lang="en-US" sz="1200" b="0" i="0" u="none" strike="noStrike" cap="none" baseline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2631" y="1323974"/>
            <a:ext cx="7098736" cy="4952151"/>
          </a:xfrm>
          <a:prstGeom prst="rect">
            <a:avLst/>
          </a:prstGeom>
        </p:spPr>
      </p:pic>
      <p:sp>
        <p:nvSpPr>
          <p:cNvPr id="6" name="Footer Placeholder 1">
            <a:extLst>
              <a:ext uri="{FF2B5EF4-FFF2-40B4-BE49-F238E27FC236}">
                <a16:creationId xmlns:a16="http://schemas.microsoft.com/office/drawing/2014/main" id="{717ABE1F-8EB1-4B5F-861E-63BB50B1C7BC}"/>
              </a:ext>
            </a:extLst>
          </p:cNvPr>
          <p:cNvSpPr txBox="1">
            <a:spLocks/>
          </p:cNvSpPr>
          <p:nvPr/>
        </p:nvSpPr>
        <p:spPr>
          <a:xfrm>
            <a:off x="279094" y="6356350"/>
            <a:ext cx="8350648" cy="365125"/>
          </a:xfrm>
          <a:prstGeom prst="rect">
            <a:avLst/>
          </a:prstGeom>
        </p:spPr>
        <p:txBody>
          <a:bodyPr/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1100" dirty="0"/>
              <a:t>Community Meeting: “Construction Update” | Patterson High School &amp; Claremont Middle/High School | October 8, 2019  | www.baltimore21stcenturyschools.org</a:t>
            </a:r>
          </a:p>
        </p:txBody>
      </p:sp>
    </p:spTree>
    <p:extLst>
      <p:ext uri="{BB962C8B-B14F-4D97-AF65-F5344CB8AC3E}">
        <p14:creationId xmlns:p14="http://schemas.microsoft.com/office/powerpoint/2010/main" val="32958038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779652"/>
          </a:xfrm>
        </p:spPr>
        <p:txBody>
          <a:bodyPr/>
          <a:lstStyle/>
          <a:p>
            <a:pPr algn="ctr"/>
            <a:r>
              <a:rPr lang="en-US" sz="3200" dirty="0">
                <a:latin typeface="Garamond" panose="02020404030301010803" pitchFamily="18" charset="0"/>
              </a:rPr>
              <a:t>Area A Foundations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baseline="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12</a:t>
            </a:fld>
            <a:endParaRPr lang="en-US" sz="1200" b="0" i="0" u="none" strike="noStrike" cap="none" baseline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Footer Placeholder 1">
            <a:extLst>
              <a:ext uri="{FF2B5EF4-FFF2-40B4-BE49-F238E27FC236}">
                <a16:creationId xmlns:a16="http://schemas.microsoft.com/office/drawing/2014/main" id="{717ABE1F-8EB1-4B5F-861E-63BB50B1C7BC}"/>
              </a:ext>
            </a:extLst>
          </p:cNvPr>
          <p:cNvSpPr txBox="1">
            <a:spLocks/>
          </p:cNvSpPr>
          <p:nvPr/>
        </p:nvSpPr>
        <p:spPr>
          <a:xfrm>
            <a:off x="279094" y="6356350"/>
            <a:ext cx="8350648" cy="365125"/>
          </a:xfrm>
          <a:prstGeom prst="rect">
            <a:avLst/>
          </a:prstGeom>
        </p:spPr>
        <p:txBody>
          <a:bodyPr/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1100" dirty="0"/>
              <a:t>Community Meeting: “Construction Update” | Patterson High School &amp; Claremont Middle/High School | October 8, 2019  | www.baltimore21stcenturyschools.org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098" y="1225296"/>
            <a:ext cx="3787902" cy="505053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225296"/>
            <a:ext cx="3787902" cy="5050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6564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779652"/>
          </a:xfrm>
        </p:spPr>
        <p:txBody>
          <a:bodyPr/>
          <a:lstStyle/>
          <a:p>
            <a:pPr algn="ctr"/>
            <a:r>
              <a:rPr lang="en-US" sz="3200" dirty="0">
                <a:latin typeface="Garamond" panose="02020404030301010803" pitchFamily="18" charset="0"/>
              </a:rPr>
              <a:t>Site Work &amp; Utilities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baseline="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13</a:t>
            </a:fld>
            <a:endParaRPr lang="en-US" sz="1200" b="0" i="0" u="none" strike="noStrike" cap="none" baseline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Footer Placeholder 1">
            <a:extLst>
              <a:ext uri="{FF2B5EF4-FFF2-40B4-BE49-F238E27FC236}">
                <a16:creationId xmlns:a16="http://schemas.microsoft.com/office/drawing/2014/main" id="{717ABE1F-8EB1-4B5F-861E-63BB50B1C7BC}"/>
              </a:ext>
            </a:extLst>
          </p:cNvPr>
          <p:cNvSpPr txBox="1">
            <a:spLocks/>
          </p:cNvSpPr>
          <p:nvPr/>
        </p:nvSpPr>
        <p:spPr>
          <a:xfrm>
            <a:off x="279094" y="6356350"/>
            <a:ext cx="8350648" cy="365125"/>
          </a:xfrm>
          <a:prstGeom prst="rect">
            <a:avLst/>
          </a:prstGeom>
        </p:spPr>
        <p:txBody>
          <a:bodyPr/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1100" dirty="0"/>
              <a:t>Community Meeting: “Construction Update” | Patterson High School &amp; Claremont Middle/High School | October 8, 2019  | www.baltimore21stcenturyschools.org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712" y="1144778"/>
            <a:ext cx="6894576" cy="5170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8817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779652"/>
          </a:xfrm>
        </p:spPr>
        <p:txBody>
          <a:bodyPr/>
          <a:lstStyle/>
          <a:p>
            <a:pPr algn="ctr"/>
            <a:r>
              <a:rPr lang="en-US" sz="3200" dirty="0">
                <a:latin typeface="Garamond" panose="02020404030301010803" pitchFamily="18" charset="0"/>
              </a:rPr>
              <a:t>Area C, D and E Rammed Aggregate Piers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baseline="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14</a:t>
            </a:fld>
            <a:endParaRPr lang="en-US" sz="1200" b="0" i="0" u="none" strike="noStrike" cap="none" baseline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Footer Placeholder 1">
            <a:extLst>
              <a:ext uri="{FF2B5EF4-FFF2-40B4-BE49-F238E27FC236}">
                <a16:creationId xmlns:a16="http://schemas.microsoft.com/office/drawing/2014/main" id="{717ABE1F-8EB1-4B5F-861E-63BB50B1C7BC}"/>
              </a:ext>
            </a:extLst>
          </p:cNvPr>
          <p:cNvSpPr txBox="1">
            <a:spLocks/>
          </p:cNvSpPr>
          <p:nvPr/>
        </p:nvSpPr>
        <p:spPr>
          <a:xfrm>
            <a:off x="279094" y="6356350"/>
            <a:ext cx="8350648" cy="365125"/>
          </a:xfrm>
          <a:prstGeom prst="rect">
            <a:avLst/>
          </a:prstGeom>
        </p:spPr>
        <p:txBody>
          <a:bodyPr/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1100" dirty="0"/>
              <a:t>Community Meeting: “Construction Update” | Patterson High School &amp; Claremont Middle/High School | October 8, 2019  | www.baltimore21stcenturyschools.org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274" y="1072260"/>
            <a:ext cx="7045452" cy="5284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3156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2450988" cy="642247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kern="0" dirty="0">
                <a:solidFill>
                  <a:srgbClr val="FFFFFF"/>
                </a:solidFill>
                <a:latin typeface="Garamond" panose="02020404030301010803" pitchFamily="18" charset="0"/>
                <a:sym typeface="Arial"/>
              </a:rPr>
              <a:t>Next Steps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75409" y="1922318"/>
            <a:ext cx="8229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endParaRPr lang="en-US" dirty="0"/>
          </a:p>
          <a:p>
            <a:pPr marL="342900" indent="-342900">
              <a:buAutoNum type="arabicPeriod"/>
            </a:pPr>
            <a:endParaRPr lang="en-US" dirty="0"/>
          </a:p>
          <a:p>
            <a:pPr marL="342900" indent="-342900">
              <a:buAutoNum type="arabicPeriod"/>
            </a:pP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75409" y="1262302"/>
            <a:ext cx="8069340" cy="44781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AutoNum type="arabicPeriod"/>
            </a:pPr>
            <a:r>
              <a:rPr lang="en-US" sz="2400" dirty="0"/>
              <a:t>Excavate and install building footings</a:t>
            </a:r>
          </a:p>
          <a:p>
            <a:pPr marL="342900" indent="-342900">
              <a:spcAft>
                <a:spcPts val="600"/>
              </a:spcAft>
              <a:buAutoNum type="arabicPeriod"/>
            </a:pPr>
            <a:r>
              <a:rPr lang="en-US" sz="2400" dirty="0"/>
              <a:t>Install MEP under-slab rough-ins</a:t>
            </a:r>
          </a:p>
          <a:p>
            <a:pPr marL="342900" indent="-342900">
              <a:spcAft>
                <a:spcPts val="600"/>
              </a:spcAft>
              <a:buAutoNum type="arabicPeriod"/>
            </a:pPr>
            <a:r>
              <a:rPr lang="en-US" sz="2400" dirty="0"/>
              <a:t>Install building footings</a:t>
            </a:r>
          </a:p>
          <a:p>
            <a:pPr marL="342900" indent="-342900">
              <a:spcAft>
                <a:spcPts val="600"/>
              </a:spcAft>
              <a:buAutoNum type="arabicPeriod"/>
            </a:pPr>
            <a:r>
              <a:rPr lang="en-US" sz="2400" dirty="0"/>
              <a:t>Install under slab vapor barrier</a:t>
            </a:r>
          </a:p>
          <a:p>
            <a:pPr marL="342900" indent="-342900">
              <a:spcAft>
                <a:spcPts val="600"/>
              </a:spcAft>
              <a:buAutoNum type="arabicPeriod"/>
            </a:pPr>
            <a:r>
              <a:rPr lang="en-US" sz="2400" dirty="0"/>
              <a:t>Install building CMU walls in Area A</a:t>
            </a:r>
          </a:p>
          <a:p>
            <a:pPr marL="342900" indent="-342900">
              <a:spcAft>
                <a:spcPts val="600"/>
              </a:spcAft>
              <a:buAutoNum type="arabicPeriod"/>
            </a:pPr>
            <a:r>
              <a:rPr lang="en-US" sz="2400" dirty="0"/>
              <a:t>Install steel framing in Area A</a:t>
            </a:r>
          </a:p>
          <a:p>
            <a:pPr marL="342900" indent="-342900">
              <a:spcAft>
                <a:spcPts val="600"/>
              </a:spcAft>
              <a:buAutoNum type="arabicPeriod"/>
            </a:pPr>
            <a:r>
              <a:rPr lang="en-US" sz="2400" dirty="0"/>
              <a:t>Install slab on grade Area A</a:t>
            </a:r>
          </a:p>
          <a:p>
            <a:pPr marL="342900" indent="-342900">
              <a:spcAft>
                <a:spcPts val="600"/>
              </a:spcAft>
              <a:buAutoNum type="arabicPeriod"/>
            </a:pPr>
            <a:r>
              <a:rPr lang="en-US" sz="2400" dirty="0"/>
              <a:t>All work proceeds Area A&gt;B&gt;C&gt;D&gt;E</a:t>
            </a:r>
          </a:p>
          <a:p>
            <a:pPr marL="342900" indent="-342900">
              <a:spcAft>
                <a:spcPts val="600"/>
              </a:spcAft>
              <a:buAutoNum type="arabicPeriod"/>
            </a:pPr>
            <a:r>
              <a:rPr lang="en-US" sz="2400" dirty="0"/>
              <a:t>Site utility installation</a:t>
            </a:r>
          </a:p>
          <a:p>
            <a:pPr marL="342900" indent="-342900">
              <a:spcAft>
                <a:spcPts val="600"/>
              </a:spcAft>
              <a:buAutoNum type="arabicPeriod"/>
            </a:pPr>
            <a:r>
              <a:rPr lang="en-US" sz="2400" dirty="0"/>
              <a:t>Retaining walls along tennis courts</a:t>
            </a:r>
          </a:p>
        </p:txBody>
      </p:sp>
      <p:sp>
        <p:nvSpPr>
          <p:cNvPr id="7" name="Footer Placeholder 1">
            <a:extLst>
              <a:ext uri="{FF2B5EF4-FFF2-40B4-BE49-F238E27FC236}">
                <a16:creationId xmlns:a16="http://schemas.microsoft.com/office/drawing/2014/main" id="{717ABE1F-8EB1-4B5F-861E-63BB50B1C7BC}"/>
              </a:ext>
            </a:extLst>
          </p:cNvPr>
          <p:cNvSpPr txBox="1">
            <a:spLocks/>
          </p:cNvSpPr>
          <p:nvPr/>
        </p:nvSpPr>
        <p:spPr>
          <a:xfrm>
            <a:off x="279094" y="6356350"/>
            <a:ext cx="8350648" cy="365125"/>
          </a:xfrm>
          <a:prstGeom prst="rect">
            <a:avLst/>
          </a:prstGeom>
        </p:spPr>
        <p:txBody>
          <a:bodyPr/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1100" dirty="0"/>
              <a:t>Community Meeting: “Construction Update” | Patterson High School &amp; Claremont Middle/High School | October 8, 2019  | www.baltimore21stcenturyschools.org</a:t>
            </a:r>
          </a:p>
        </p:txBody>
      </p:sp>
    </p:spTree>
    <p:extLst>
      <p:ext uri="{BB962C8B-B14F-4D97-AF65-F5344CB8AC3E}">
        <p14:creationId xmlns:p14="http://schemas.microsoft.com/office/powerpoint/2010/main" val="34161942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221871" y="831273"/>
            <a:ext cx="8764238" cy="105571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19726" y="2703764"/>
            <a:ext cx="3753510" cy="28469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u="sng" dirty="0">
                <a:solidFill>
                  <a:srgbClr val="3B3838"/>
                </a:solidFill>
                <a:latin typeface="Calibri" panose="020F0502020204030204" pitchFamily="34" charset="0"/>
              </a:rPr>
              <a:t>CONTACTS</a:t>
            </a:r>
          </a:p>
          <a:p>
            <a:pPr algn="ctr"/>
            <a:endParaRPr lang="en-US" sz="1600" dirty="0">
              <a:solidFill>
                <a:srgbClr val="3B3838"/>
              </a:solidFill>
              <a:latin typeface="Calibri" panose="020F0502020204030204" pitchFamily="34" charset="0"/>
            </a:endParaRPr>
          </a:p>
          <a:p>
            <a:pPr algn="ctr"/>
            <a:r>
              <a:rPr lang="en-US" sz="1600" b="1" dirty="0">
                <a:solidFill>
                  <a:srgbClr val="3B3838"/>
                </a:solidFill>
                <a:latin typeface="Calibri" panose="020F0502020204030204" pitchFamily="34" charset="0"/>
              </a:rPr>
              <a:t>Alicia Thomas</a:t>
            </a:r>
          </a:p>
          <a:p>
            <a:pPr algn="ctr"/>
            <a:r>
              <a:rPr lang="en-US" u="sng" dirty="0">
                <a:solidFill>
                  <a:schemeClr val="accent5"/>
                </a:solidFill>
                <a:latin typeface="Calibri" panose="020F0502020204030204" pitchFamily="34" charset="0"/>
              </a:rPr>
              <a:t>AThomas03@bcps.k12.md.us</a:t>
            </a:r>
            <a:r>
              <a:rPr lang="en-US" sz="1600" dirty="0">
                <a:solidFill>
                  <a:srgbClr val="3B3838"/>
                </a:solidFill>
                <a:latin typeface="Calibri" panose="020F0502020204030204" pitchFamily="34" charset="0"/>
              </a:rPr>
              <a:t> </a:t>
            </a:r>
          </a:p>
          <a:p>
            <a:pPr algn="ctr"/>
            <a:br>
              <a:rPr lang="en-US" sz="1600" b="1" dirty="0">
                <a:solidFill>
                  <a:srgbClr val="3B3838"/>
                </a:solidFill>
                <a:latin typeface="Calibri" panose="020F0502020204030204" pitchFamily="34" charset="0"/>
                <a:cs typeface="Gotham Light" pitchFamily="50" charset="0"/>
              </a:rPr>
            </a:br>
            <a:r>
              <a:rPr lang="en-US" sz="1600" b="1" dirty="0">
                <a:solidFill>
                  <a:srgbClr val="3B3838"/>
                </a:solidFill>
                <a:latin typeface="Calibri" panose="020F0502020204030204" pitchFamily="34" charset="0"/>
                <a:cs typeface="Gotham Light" pitchFamily="50" charset="0"/>
              </a:rPr>
              <a:t>21</a:t>
            </a:r>
            <a:r>
              <a:rPr lang="en-US" sz="1600" b="1" baseline="30000" dirty="0">
                <a:solidFill>
                  <a:srgbClr val="3B3838"/>
                </a:solidFill>
                <a:latin typeface="Calibri" panose="020F0502020204030204" pitchFamily="34" charset="0"/>
                <a:cs typeface="Gotham Light" pitchFamily="50" charset="0"/>
              </a:rPr>
              <a:t>st</a:t>
            </a:r>
            <a:r>
              <a:rPr lang="en-US" sz="1600" b="1" dirty="0">
                <a:solidFill>
                  <a:srgbClr val="3B3838"/>
                </a:solidFill>
                <a:latin typeface="Calibri" panose="020F0502020204030204" pitchFamily="34" charset="0"/>
                <a:cs typeface="Gotham Light" pitchFamily="50" charset="0"/>
              </a:rPr>
              <a:t> Century School Buildings </a:t>
            </a:r>
          </a:p>
          <a:p>
            <a:pPr algn="ctr"/>
            <a:r>
              <a:rPr lang="en-US" sz="1600" b="1" dirty="0">
                <a:solidFill>
                  <a:srgbClr val="3B3838"/>
                </a:solidFill>
                <a:latin typeface="Calibri" panose="020F0502020204030204" pitchFamily="34" charset="0"/>
                <a:cs typeface="Gotham Light" pitchFamily="50" charset="0"/>
              </a:rPr>
              <a:t>Program Office</a:t>
            </a:r>
          </a:p>
          <a:p>
            <a:pPr algn="ctr"/>
            <a:r>
              <a:rPr lang="en-US" sz="1600" dirty="0">
                <a:solidFill>
                  <a:srgbClr val="3B3838"/>
                </a:solidFill>
                <a:latin typeface="Calibri" panose="020F0502020204030204" pitchFamily="34" charset="0"/>
                <a:cs typeface="Gotham Light" pitchFamily="50" charset="0"/>
              </a:rPr>
              <a:t>(443) 642-4600   </a:t>
            </a:r>
          </a:p>
          <a:p>
            <a:pPr algn="ctr"/>
            <a:endParaRPr lang="en-US" sz="1600" dirty="0">
              <a:solidFill>
                <a:srgbClr val="3B3838"/>
              </a:solidFill>
              <a:latin typeface="Calibri" panose="020F0502020204030204" pitchFamily="34" charset="0"/>
              <a:cs typeface="Gotham Light" pitchFamily="50" charset="0"/>
            </a:endParaRPr>
          </a:p>
          <a:p>
            <a:pPr algn="ctr"/>
            <a:r>
              <a:rPr lang="en-US" sz="1600" b="1" dirty="0">
                <a:solidFill>
                  <a:srgbClr val="3B3838"/>
                </a:solidFill>
                <a:latin typeface="Calibri" panose="020F0502020204030204" pitchFamily="34" charset="0"/>
                <a:cs typeface="Gotham Light" pitchFamily="50" charset="0"/>
              </a:rPr>
              <a:t>www.baltimore21stcenturyschools.org</a:t>
            </a:r>
          </a:p>
          <a:p>
            <a:pPr algn="ctr"/>
            <a:endParaRPr lang="en-US" sz="1100" dirty="0">
              <a:solidFill>
                <a:schemeClr val="bg2">
                  <a:lumMod val="50000"/>
                </a:schemeClr>
              </a:solidFill>
              <a:cs typeface="Gotham Light" pitchFamily="50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398626" y="3872493"/>
            <a:ext cx="4635800" cy="2277516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rtlCol="0" anchor="ctr" anchorCtr="0">
            <a:spAutoFit/>
          </a:bodyPr>
          <a:lstStyle/>
          <a:p>
            <a:pPr algn="ctr"/>
            <a:r>
              <a:rPr lang="en-US" sz="17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Gotham Light" pitchFamily="50" charset="0"/>
              </a:rPr>
              <a:t>Instagram </a:t>
            </a:r>
            <a:r>
              <a:rPr lang="en-US" sz="1700" b="1" dirty="0">
                <a:solidFill>
                  <a:srgbClr val="3B3838"/>
                </a:solidFill>
                <a:latin typeface="Calibri" panose="020F0502020204030204" pitchFamily="34" charset="0"/>
                <a:cs typeface="Gotham Light" pitchFamily="50" charset="0"/>
              </a:rPr>
              <a:t> </a:t>
            </a:r>
          </a:p>
          <a:p>
            <a:pPr algn="ctr"/>
            <a:r>
              <a:rPr lang="en-US" sz="1700" b="1" dirty="0">
                <a:solidFill>
                  <a:srgbClr val="3B3838"/>
                </a:solidFill>
                <a:latin typeface="Calibri" panose="020F0502020204030204" pitchFamily="34" charset="0"/>
                <a:cs typeface="Gotham Light" pitchFamily="50" charset="0"/>
              </a:rPr>
              <a:t>@21stCSBaltimore</a:t>
            </a:r>
          </a:p>
          <a:p>
            <a:pPr algn="ctr"/>
            <a:endParaRPr lang="en-US" sz="1700" b="1" dirty="0">
              <a:solidFill>
                <a:srgbClr val="3B3838"/>
              </a:solidFill>
              <a:latin typeface="Calibri" panose="020F0502020204030204" pitchFamily="34" charset="0"/>
              <a:cs typeface="Gotham Light" pitchFamily="50" charset="0"/>
            </a:endParaRPr>
          </a:p>
          <a:p>
            <a:pPr algn="ctr"/>
            <a:r>
              <a:rPr lang="en-US" sz="17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Gotham Light" pitchFamily="50" charset="0"/>
              </a:rPr>
              <a:t>Twitter </a:t>
            </a:r>
            <a:r>
              <a:rPr lang="en-US" sz="1700" b="1" dirty="0">
                <a:solidFill>
                  <a:srgbClr val="3B3838"/>
                </a:solidFill>
                <a:latin typeface="Calibri" panose="020F0502020204030204" pitchFamily="34" charset="0"/>
                <a:cs typeface="Gotham Light" pitchFamily="50" charset="0"/>
              </a:rPr>
              <a:t> </a:t>
            </a:r>
          </a:p>
          <a:p>
            <a:pPr algn="ctr"/>
            <a:r>
              <a:rPr lang="en-US" sz="1700" b="1" dirty="0">
                <a:solidFill>
                  <a:srgbClr val="3B3838"/>
                </a:solidFill>
                <a:latin typeface="Calibri" panose="020F0502020204030204" pitchFamily="34" charset="0"/>
                <a:cs typeface="Gotham Light" pitchFamily="50" charset="0"/>
              </a:rPr>
              <a:t>@21stCSBaltimore</a:t>
            </a:r>
          </a:p>
          <a:p>
            <a:pPr algn="ctr"/>
            <a:endParaRPr lang="en-US" sz="1700" b="1" dirty="0">
              <a:solidFill>
                <a:srgbClr val="3B3838"/>
              </a:solidFill>
              <a:latin typeface="Calibri" panose="020F0502020204030204" pitchFamily="34" charset="0"/>
              <a:cs typeface="Gotham Light" pitchFamily="50" charset="0"/>
            </a:endParaRPr>
          </a:p>
          <a:p>
            <a:pPr algn="ctr"/>
            <a:r>
              <a:rPr lang="en-US" sz="17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Gotham Light" pitchFamily="50" charset="0"/>
              </a:rPr>
              <a:t>Facebook  </a:t>
            </a:r>
          </a:p>
          <a:p>
            <a:pPr algn="ctr"/>
            <a:r>
              <a:rPr lang="en-US" sz="1700" b="1" dirty="0">
                <a:solidFill>
                  <a:srgbClr val="3B3838"/>
                </a:solidFill>
                <a:latin typeface="Calibri" panose="020F0502020204030204" pitchFamily="34" charset="0"/>
                <a:cs typeface="Gotham Light" pitchFamily="50" charset="0"/>
              </a:rPr>
              <a:t>@21stCenturySchoolBuildingsProgram</a:t>
            </a:r>
            <a:endParaRPr lang="en-US" sz="1700" dirty="0">
              <a:latin typeface="Calibri" panose="020F050202020403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359176" y="1070361"/>
            <a:ext cx="4078900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3B3838"/>
                </a:solidFill>
              </a:rPr>
              <a:t>Questions?</a:t>
            </a:r>
            <a:endParaRPr lang="en-US" sz="4000" dirty="0">
              <a:solidFill>
                <a:srgbClr val="3B3838"/>
              </a:solidFill>
              <a:cs typeface="Gotham Light" pitchFamily="50" charset="0"/>
            </a:endParaRPr>
          </a:p>
          <a:p>
            <a:endParaRPr lang="en-US" sz="1100" dirty="0">
              <a:solidFill>
                <a:schemeClr val="bg2">
                  <a:lumMod val="50000"/>
                </a:schemeClr>
              </a:solidFill>
              <a:cs typeface="Gotham Light" pitchFamily="50" charset="0"/>
            </a:endParaRPr>
          </a:p>
        </p:txBody>
      </p:sp>
      <p:pic>
        <p:nvPicPr>
          <p:cNvPr id="3" name="Picture 4" descr="Social Media Feeds Facebook Twitter Instagram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53436" y="2803517"/>
            <a:ext cx="1926180" cy="857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baseline="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16</a:t>
            </a:fld>
            <a:endParaRPr lang="en-US" sz="1200" b="0" i="0" u="none" strike="noStrike" cap="none" baseline="0" dirty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474345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Shape 448"/>
          <p:cNvSpPr/>
          <p:nvPr/>
        </p:nvSpPr>
        <p:spPr>
          <a:xfrm>
            <a:off x="4242885" y="224963"/>
            <a:ext cx="4501862" cy="6027792"/>
          </a:xfrm>
          <a:prstGeom prst="rect">
            <a:avLst/>
          </a:prstGeom>
          <a:solidFill>
            <a:srgbClr val="D0CECE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 baseline="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49" name="Shape 449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42882" y="5599657"/>
            <a:ext cx="3197359" cy="694944"/>
          </a:xfrm>
          <a:prstGeom prst="rect">
            <a:avLst/>
          </a:prstGeom>
          <a:noFill/>
          <a:ln>
            <a:noFill/>
          </a:ln>
        </p:spPr>
      </p:pic>
      <p:sp>
        <p:nvSpPr>
          <p:cNvPr id="450" name="Shape 450"/>
          <p:cNvSpPr txBox="1"/>
          <p:nvPr/>
        </p:nvSpPr>
        <p:spPr>
          <a:xfrm>
            <a:off x="4356119" y="2008292"/>
            <a:ext cx="4078899" cy="381642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r>
              <a:rPr lang="en-US" sz="1100" b="1" dirty="0">
                <a:solidFill>
                  <a:srgbClr val="3B3838"/>
                </a:solidFill>
                <a:latin typeface="Calibri" panose="020F0502020204030204" pitchFamily="34" charset="0"/>
              </a:rPr>
              <a:t>21st Century School Buildings Program</a:t>
            </a:r>
            <a:br>
              <a:rPr lang="en-US" sz="1100" dirty="0">
                <a:solidFill>
                  <a:srgbClr val="3B3838"/>
                </a:solidFill>
                <a:latin typeface="Calibri" panose="020F0502020204030204" pitchFamily="34" charset="0"/>
              </a:rPr>
            </a:br>
            <a:r>
              <a:rPr lang="en-US" sz="1100" dirty="0">
                <a:solidFill>
                  <a:srgbClr val="3B3838"/>
                </a:solidFill>
                <a:latin typeface="Calibri" panose="020F0502020204030204" pitchFamily="34" charset="0"/>
              </a:rPr>
              <a:t>Baltimore City Public Schools</a:t>
            </a:r>
            <a:br>
              <a:rPr lang="en-US" sz="1100" dirty="0">
                <a:solidFill>
                  <a:srgbClr val="3B3838"/>
                </a:solidFill>
                <a:latin typeface="Calibri" panose="020F0502020204030204" pitchFamily="34" charset="0"/>
              </a:rPr>
            </a:br>
            <a:r>
              <a:rPr lang="en-US" sz="1100" dirty="0">
                <a:solidFill>
                  <a:srgbClr val="3B3838"/>
                </a:solidFill>
                <a:latin typeface="Calibri" panose="020F0502020204030204" pitchFamily="34" charset="0"/>
              </a:rPr>
              <a:t>200 East North Avenue  Room 407-B</a:t>
            </a:r>
          </a:p>
          <a:p>
            <a:r>
              <a:rPr lang="en-US" sz="1100" dirty="0">
                <a:solidFill>
                  <a:srgbClr val="3B3838"/>
                </a:solidFill>
                <a:latin typeface="Calibri" panose="020F0502020204030204" pitchFamily="34" charset="0"/>
              </a:rPr>
              <a:t>Baltimore MD 21202</a:t>
            </a:r>
          </a:p>
          <a:p>
            <a:r>
              <a:rPr lang="en-US" sz="1100" dirty="0">
                <a:solidFill>
                  <a:srgbClr val="3B3838"/>
                </a:solidFill>
                <a:latin typeface="Calibri" panose="020F0502020204030204" pitchFamily="34" charset="0"/>
              </a:rPr>
              <a:t>(443) 642-4600</a:t>
            </a:r>
          </a:p>
          <a:p>
            <a:endParaRPr lang="en-US" sz="1100" dirty="0">
              <a:solidFill>
                <a:srgbClr val="3B3838"/>
              </a:solidFill>
              <a:latin typeface="Calibri" panose="020F0502020204030204" pitchFamily="34" charset="0"/>
              <a:cs typeface="Gotham Light" pitchFamily="50" charset="0"/>
            </a:endParaRPr>
          </a:p>
          <a:p>
            <a:r>
              <a:rPr lang="en-US" sz="1100" b="1" dirty="0">
                <a:solidFill>
                  <a:srgbClr val="3B3838"/>
                </a:solidFill>
                <a:latin typeface="Calibri" panose="020F0502020204030204" pitchFamily="34" charset="0"/>
                <a:cs typeface="Gotham Light" pitchFamily="50" charset="0"/>
              </a:rPr>
              <a:t>Dorothy Hellman</a:t>
            </a:r>
            <a:br>
              <a:rPr lang="en-US" sz="1100" dirty="0">
                <a:solidFill>
                  <a:srgbClr val="3B3838"/>
                </a:solidFill>
                <a:latin typeface="Calibri" panose="020F0502020204030204" pitchFamily="34" charset="0"/>
                <a:cs typeface="Gotham Light" pitchFamily="50" charset="0"/>
              </a:rPr>
            </a:br>
            <a:r>
              <a:rPr lang="en-US" sz="1100" dirty="0">
                <a:solidFill>
                  <a:srgbClr val="3B3838"/>
                </a:solidFill>
                <a:latin typeface="Calibri" panose="020F0502020204030204" pitchFamily="34" charset="0"/>
                <a:cs typeface="Gotham Light" pitchFamily="50" charset="0"/>
              </a:rPr>
              <a:t>Executive Director, 21st Century Buildings Program</a:t>
            </a:r>
            <a:br>
              <a:rPr lang="en-US" sz="1100" dirty="0">
                <a:solidFill>
                  <a:srgbClr val="3B3838"/>
                </a:solidFill>
                <a:latin typeface="Calibri" panose="020F0502020204030204" pitchFamily="34" charset="0"/>
                <a:cs typeface="Gotham Light" pitchFamily="50" charset="0"/>
              </a:rPr>
            </a:br>
            <a:r>
              <a:rPr lang="en-US" sz="1100" dirty="0">
                <a:solidFill>
                  <a:srgbClr val="3B3838"/>
                </a:solidFill>
                <a:latin typeface="Calibri" panose="020F0502020204030204" pitchFamily="34" charset="0"/>
                <a:cs typeface="Gotham Light" pitchFamily="50" charset="0"/>
              </a:rPr>
              <a:t>Baltimore City Public Schools</a:t>
            </a:r>
            <a:br>
              <a:rPr lang="en-US" sz="1100" dirty="0">
                <a:solidFill>
                  <a:srgbClr val="3B3838"/>
                </a:solidFill>
                <a:latin typeface="Calibri" panose="020F0502020204030204" pitchFamily="34" charset="0"/>
                <a:cs typeface="Gotham Light" pitchFamily="50" charset="0"/>
              </a:rPr>
            </a:br>
            <a:endParaRPr lang="en-US" sz="1100" dirty="0">
              <a:solidFill>
                <a:srgbClr val="3B3838"/>
              </a:solidFill>
              <a:latin typeface="Calibri" panose="020F0502020204030204" pitchFamily="34" charset="0"/>
              <a:cs typeface="Gotham Light" pitchFamily="50" charset="0"/>
            </a:endParaRPr>
          </a:p>
          <a:p>
            <a:r>
              <a:rPr lang="en-US" sz="1100" b="1" dirty="0">
                <a:solidFill>
                  <a:srgbClr val="3B3838"/>
                </a:solidFill>
                <a:latin typeface="Calibri" panose="020F0502020204030204" pitchFamily="34" charset="0"/>
                <a:cs typeface="Gotham Light" pitchFamily="50" charset="0"/>
              </a:rPr>
              <a:t>Gary McGuigan</a:t>
            </a:r>
            <a:br>
              <a:rPr lang="en-US" sz="1100" dirty="0">
                <a:solidFill>
                  <a:srgbClr val="3B3838"/>
                </a:solidFill>
                <a:latin typeface="Calibri" panose="020F0502020204030204" pitchFamily="34" charset="0"/>
                <a:cs typeface="Gotham Light" pitchFamily="50" charset="0"/>
              </a:rPr>
            </a:br>
            <a:r>
              <a:rPr lang="en-US" sz="1100" dirty="0">
                <a:solidFill>
                  <a:srgbClr val="3B3838"/>
                </a:solidFill>
                <a:latin typeface="Calibri" panose="020F0502020204030204" pitchFamily="34" charset="0"/>
                <a:cs typeface="Gotham Light" pitchFamily="50" charset="0"/>
              </a:rPr>
              <a:t>Senior Vice President, Capital Development Division</a:t>
            </a:r>
            <a:br>
              <a:rPr lang="en-US" sz="1100" dirty="0">
                <a:solidFill>
                  <a:srgbClr val="3B3838"/>
                </a:solidFill>
                <a:latin typeface="Calibri" panose="020F0502020204030204" pitchFamily="34" charset="0"/>
                <a:cs typeface="Gotham Light" pitchFamily="50" charset="0"/>
              </a:rPr>
            </a:br>
            <a:r>
              <a:rPr lang="en-US" sz="1100" dirty="0">
                <a:solidFill>
                  <a:srgbClr val="3B3838"/>
                </a:solidFill>
                <a:latin typeface="Calibri" panose="020F0502020204030204" pitchFamily="34" charset="0"/>
                <a:cs typeface="Gotham Light" pitchFamily="50" charset="0"/>
              </a:rPr>
              <a:t>Maryland Stadium Authority</a:t>
            </a:r>
            <a:br>
              <a:rPr lang="en-US" sz="1100" dirty="0">
                <a:solidFill>
                  <a:srgbClr val="3B3838"/>
                </a:solidFill>
                <a:latin typeface="Calibri" panose="020F0502020204030204" pitchFamily="34" charset="0"/>
                <a:cs typeface="Gotham Light" pitchFamily="50" charset="0"/>
              </a:rPr>
            </a:br>
            <a:endParaRPr lang="en-US" sz="1100" dirty="0">
              <a:solidFill>
                <a:srgbClr val="3B3838"/>
              </a:solidFill>
              <a:latin typeface="Calibri" panose="020F0502020204030204" pitchFamily="34" charset="0"/>
              <a:cs typeface="Gotham Light" pitchFamily="50" charset="0"/>
            </a:endParaRPr>
          </a:p>
          <a:p>
            <a:r>
              <a:rPr lang="en-US" sz="1100" b="1" dirty="0">
                <a:solidFill>
                  <a:srgbClr val="3B3838"/>
                </a:solidFill>
                <a:latin typeface="Calibri" panose="020F0502020204030204" pitchFamily="34" charset="0"/>
                <a:cs typeface="Gotham Light" pitchFamily="50" charset="0"/>
              </a:rPr>
              <a:t>James T. Smith, Jr.</a:t>
            </a:r>
            <a:br>
              <a:rPr lang="en-US" sz="1100" dirty="0">
                <a:solidFill>
                  <a:srgbClr val="3B3838"/>
                </a:solidFill>
                <a:latin typeface="Calibri" panose="020F0502020204030204" pitchFamily="34" charset="0"/>
                <a:cs typeface="Gotham Light" pitchFamily="50" charset="0"/>
              </a:rPr>
            </a:br>
            <a:r>
              <a:rPr lang="en-US" sz="1100" dirty="0">
                <a:solidFill>
                  <a:srgbClr val="3B3838"/>
                </a:solidFill>
                <a:latin typeface="Calibri" panose="020F0502020204030204" pitchFamily="34" charset="0"/>
                <a:cs typeface="Gotham Light" pitchFamily="50" charset="0"/>
              </a:rPr>
              <a:t>Chief of Strategic Alliances</a:t>
            </a:r>
            <a:br>
              <a:rPr lang="en-US" sz="1100" dirty="0">
                <a:solidFill>
                  <a:srgbClr val="3B3838"/>
                </a:solidFill>
                <a:latin typeface="Calibri" panose="020F0502020204030204" pitchFamily="34" charset="0"/>
                <a:cs typeface="Gotham Light" pitchFamily="50" charset="0"/>
              </a:rPr>
            </a:br>
            <a:r>
              <a:rPr lang="en-US" sz="1100" dirty="0">
                <a:solidFill>
                  <a:srgbClr val="3B3838"/>
                </a:solidFill>
                <a:latin typeface="Calibri" panose="020F0502020204030204" pitchFamily="34" charset="0"/>
                <a:cs typeface="Gotham Light" pitchFamily="50" charset="0"/>
              </a:rPr>
              <a:t>City of Baltimore</a:t>
            </a:r>
            <a:br>
              <a:rPr lang="en-US" sz="1100" dirty="0">
                <a:solidFill>
                  <a:srgbClr val="3B3838"/>
                </a:solidFill>
                <a:latin typeface="Calibri" panose="020F0502020204030204" pitchFamily="34" charset="0"/>
                <a:cs typeface="Gotham Light" pitchFamily="50" charset="0"/>
              </a:rPr>
            </a:br>
            <a:endParaRPr lang="en-US" sz="1100" dirty="0">
              <a:solidFill>
                <a:srgbClr val="3B3838"/>
              </a:solidFill>
              <a:latin typeface="Calibri" panose="020F0502020204030204" pitchFamily="34" charset="0"/>
              <a:cs typeface="Gotham Light" pitchFamily="50" charset="0"/>
            </a:endParaRPr>
          </a:p>
          <a:p>
            <a:pPr lvl="0">
              <a:buSzPct val="25000"/>
            </a:pPr>
            <a:r>
              <a:rPr lang="en-US" sz="1100" b="1" dirty="0">
                <a:solidFill>
                  <a:srgbClr val="3B3838"/>
                </a:solidFill>
                <a:latin typeface="Calibri" panose="020F0502020204030204" pitchFamily="34" charset="0"/>
                <a:ea typeface="Calibri"/>
                <a:cs typeface="Calibri"/>
                <a:sym typeface="Calibri"/>
              </a:rPr>
              <a:t>Robert </a:t>
            </a:r>
            <a:r>
              <a:rPr lang="en-US" sz="1100" b="1" dirty="0" err="1">
                <a:solidFill>
                  <a:srgbClr val="3B3838"/>
                </a:solidFill>
                <a:latin typeface="Calibri" panose="020F0502020204030204" pitchFamily="34" charset="0"/>
                <a:ea typeface="Calibri"/>
                <a:cs typeface="Calibri"/>
                <a:sym typeface="Calibri"/>
              </a:rPr>
              <a:t>Gorrell</a:t>
            </a:r>
            <a:br>
              <a:rPr lang="en-US" sz="1100" dirty="0">
                <a:solidFill>
                  <a:srgbClr val="3B3838"/>
                </a:solidFill>
                <a:latin typeface="Calibri" panose="020F0502020204030204" pitchFamily="34" charset="0"/>
                <a:ea typeface="Calibri"/>
                <a:cs typeface="Calibri"/>
                <a:sym typeface="Calibri"/>
              </a:rPr>
            </a:br>
            <a:r>
              <a:rPr lang="en-US" sz="1100" dirty="0">
                <a:solidFill>
                  <a:srgbClr val="3B3838"/>
                </a:solidFill>
                <a:latin typeface="Calibri" panose="020F0502020204030204" pitchFamily="34" charset="0"/>
                <a:ea typeface="Calibri"/>
                <a:cs typeface="Calibri"/>
                <a:sym typeface="Calibri"/>
              </a:rPr>
              <a:t>Executive Director, Public School Construction Program</a:t>
            </a:r>
            <a:br>
              <a:rPr lang="en-US" sz="1100" dirty="0">
                <a:solidFill>
                  <a:srgbClr val="3B3838"/>
                </a:solidFill>
                <a:latin typeface="Calibri" panose="020F0502020204030204" pitchFamily="34" charset="0"/>
                <a:ea typeface="Calibri"/>
                <a:cs typeface="Calibri"/>
                <a:sym typeface="Calibri"/>
              </a:rPr>
            </a:br>
            <a:r>
              <a:rPr lang="en-US" sz="1100" dirty="0">
                <a:solidFill>
                  <a:srgbClr val="3B3838"/>
                </a:solidFill>
                <a:latin typeface="Calibri" panose="020F0502020204030204" pitchFamily="34" charset="0"/>
                <a:ea typeface="Calibri"/>
                <a:cs typeface="Calibri"/>
                <a:sym typeface="Calibri"/>
              </a:rPr>
              <a:t>State of Maryland</a:t>
            </a:r>
            <a:endParaRPr lang="en-US" sz="1100" dirty="0">
              <a:solidFill>
                <a:schemeClr val="bg2">
                  <a:lumMod val="50000"/>
                </a:schemeClr>
              </a:solidFill>
              <a:latin typeface="Calibri" panose="020F0502020204030204" pitchFamily="34" charset="0"/>
              <a:cs typeface="Gotham Light" pitchFamily="50" charset="0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en-US" sz="1100" dirty="0">
              <a:solidFill>
                <a:srgbClr val="3B3838"/>
              </a:solidFill>
              <a:latin typeface="Calibri" panose="020F0502020204030204" pitchFamily="34" charset="0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br>
              <a:rPr lang="en-US" sz="1100" b="0" i="0" u="none" strike="noStrike" cap="none" baseline="0" dirty="0">
                <a:solidFill>
                  <a:srgbClr val="3B3838"/>
                </a:solidFill>
                <a:latin typeface="Calibri" panose="020F0502020204030204" pitchFamily="34" charset="0"/>
                <a:ea typeface="Calibri"/>
                <a:cs typeface="Calibri"/>
                <a:sym typeface="Calibri"/>
              </a:rPr>
            </a:br>
            <a:endParaRPr lang="en-US" sz="1100" b="0" i="0" u="none" strike="noStrike" cap="none" baseline="0" dirty="0">
              <a:solidFill>
                <a:srgbClr val="3B3838"/>
              </a:solidFill>
              <a:latin typeface="Calibri" panose="020F0502020204030204" pitchFamily="34" charset="0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100" b="0" i="0" u="none" strike="noStrike" cap="none" baseline="0" dirty="0">
              <a:solidFill>
                <a:srgbClr val="757070"/>
              </a:solidFill>
              <a:latin typeface="Calibri" panose="020F0502020204030204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451" name="Shape 451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4877" y="1735550"/>
            <a:ext cx="1138307" cy="888080"/>
          </a:xfrm>
          <a:prstGeom prst="rect">
            <a:avLst/>
          </a:prstGeom>
          <a:noFill/>
          <a:ln>
            <a:noFill/>
          </a:ln>
        </p:spPr>
      </p:pic>
      <p:sp>
        <p:nvSpPr>
          <p:cNvPr id="452" name="Shape 452"/>
          <p:cNvSpPr txBox="1"/>
          <p:nvPr/>
        </p:nvSpPr>
        <p:spPr>
          <a:xfrm>
            <a:off x="4348305" y="1574330"/>
            <a:ext cx="4573560" cy="56938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2000" b="1" i="0" u="none" strike="noStrike" cap="none" baseline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www.baltimore21stcenturyschools.org</a:t>
            </a:r>
          </a:p>
          <a:p>
            <a:pPr marL="0" marR="0" lvl="0" indent="0" algn="l" rtl="0">
              <a:spcBef>
                <a:spcPts val="0"/>
              </a:spcBef>
              <a:buNone/>
            </a:pPr>
            <a:endParaRPr sz="1100" b="0" i="0" u="none" strike="noStrike" cap="none" baseline="0">
              <a:solidFill>
                <a:srgbClr val="75707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3" name="Shape 453"/>
          <p:cNvSpPr txBox="1"/>
          <p:nvPr/>
        </p:nvSpPr>
        <p:spPr>
          <a:xfrm>
            <a:off x="351330" y="2623631"/>
            <a:ext cx="3525431" cy="106182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buSzPct val="25000"/>
              <a:buNone/>
            </a:pPr>
            <a:r>
              <a:rPr lang="en-US" sz="1400" b="0" i="0" u="none" strike="noStrike" cap="none" baseline="0">
                <a:solidFill>
                  <a:srgbClr val="757070"/>
                </a:solidFill>
                <a:latin typeface="Calibri"/>
                <a:ea typeface="Calibri"/>
                <a:cs typeface="Calibri"/>
                <a:sym typeface="Calibri"/>
              </a:rPr>
              <a:t>This presentation is brought to you by the </a:t>
            </a:r>
          </a:p>
          <a:p>
            <a:pPr>
              <a:lnSpc>
                <a:spcPct val="150000"/>
              </a:lnSpc>
              <a:buSzPct val="25000"/>
            </a:pPr>
            <a:r>
              <a:rPr lang="en-US" sz="1400" b="0" i="0" u="none" strike="noStrike" cap="none" baseline="0">
                <a:solidFill>
                  <a:srgbClr val="757070"/>
                </a:solidFill>
                <a:latin typeface="Calibri"/>
                <a:ea typeface="Calibri"/>
                <a:cs typeface="Calibri"/>
                <a:sym typeface="Calibri"/>
              </a:rPr>
              <a:t>21</a:t>
            </a:r>
            <a:r>
              <a:rPr lang="en-US" sz="1400" b="0" i="0" u="none" strike="noStrike" cap="none" baseline="30000">
                <a:solidFill>
                  <a:srgbClr val="757070"/>
                </a:solidFill>
                <a:latin typeface="Calibri"/>
                <a:ea typeface="Calibri"/>
                <a:cs typeface="Calibri"/>
                <a:sym typeface="Calibri"/>
              </a:rPr>
              <a:t>st</a:t>
            </a:r>
            <a:r>
              <a:rPr lang="en-US" sz="1400" b="0" i="0" u="none" strike="noStrike" cap="none" baseline="0">
                <a:solidFill>
                  <a:srgbClr val="757070"/>
                </a:solidFill>
                <a:latin typeface="Calibri"/>
                <a:ea typeface="Calibri"/>
                <a:cs typeface="Calibri"/>
                <a:sym typeface="Calibri"/>
              </a:rPr>
              <a:t> Century School Buildings Program</a:t>
            </a:r>
            <a:r>
              <a:rPr lang="en-US">
                <a:solidFill>
                  <a:srgbClr val="757070"/>
                </a:solidFill>
                <a:latin typeface="Calibri"/>
                <a:ea typeface="Calibri"/>
                <a:cs typeface="Calibri"/>
              </a:rPr>
              <a:t>.</a:t>
            </a:r>
            <a:endParaRPr lang="en-US" sz="1400" b="0" u="none" strike="noStrike" cap="none" baseline="0">
              <a:solidFill>
                <a:srgbClr val="757070"/>
              </a:solidFill>
              <a:latin typeface="Calibri"/>
              <a:ea typeface="Calibri"/>
              <a:cs typeface="Calibri"/>
            </a:endParaRPr>
          </a:p>
        </p:txBody>
      </p:sp>
      <p:cxnSp>
        <p:nvCxnSpPr>
          <p:cNvPr id="457" name="Shape 457"/>
          <p:cNvCxnSpPr/>
          <p:nvPr/>
        </p:nvCxnSpPr>
        <p:spPr>
          <a:xfrm>
            <a:off x="399245" y="215815"/>
            <a:ext cx="8345503" cy="0"/>
          </a:xfrm>
          <a:prstGeom prst="straightConnector1">
            <a:avLst/>
          </a:prstGeom>
          <a:noFill/>
          <a:ln w="9525" cap="flat" cmpd="sng">
            <a:solidFill>
              <a:srgbClr val="AEABAB"/>
            </a:solidFill>
            <a:prstDash val="solid"/>
            <a:miter/>
            <a:headEnd type="none" w="med" len="med"/>
            <a:tailEnd type="none" w="med" len="med"/>
          </a:ln>
        </p:spPr>
      </p:cxnSp>
      <p:cxnSp>
        <p:nvCxnSpPr>
          <p:cNvPr id="461" name="Shape 461"/>
          <p:cNvCxnSpPr/>
          <p:nvPr/>
        </p:nvCxnSpPr>
        <p:spPr>
          <a:xfrm>
            <a:off x="399245" y="215815"/>
            <a:ext cx="8345503" cy="0"/>
          </a:xfrm>
          <a:prstGeom prst="straightConnector1">
            <a:avLst/>
          </a:prstGeom>
          <a:noFill/>
          <a:ln w="9525" cap="flat" cmpd="sng">
            <a:solidFill>
              <a:srgbClr val="AEABAB"/>
            </a:solidFill>
            <a:prstDash val="solid"/>
            <a:miter/>
            <a:headEnd type="none" w="med" len="med"/>
            <a:tailEnd type="none" w="med" len="med"/>
          </a:ln>
        </p:spPr>
      </p:cxnSp>
      <p:sp>
        <p:nvSpPr>
          <p:cNvPr id="462" name="Shape 462"/>
          <p:cNvSpPr txBox="1"/>
          <p:nvPr/>
        </p:nvSpPr>
        <p:spPr>
          <a:xfrm>
            <a:off x="149155" y="0"/>
            <a:ext cx="1422399" cy="1200329"/>
          </a:xfrm>
          <a:prstGeom prst="rect">
            <a:avLst/>
          </a:prstGeom>
          <a:solidFill>
            <a:srgbClr val="AC172B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800" b="0" i="0" u="none" strike="noStrike" cap="none" baseline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800" b="0" i="0" u="none" strike="noStrike" cap="none" baseline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800" b="0" i="0" u="none" strike="noStrike" cap="none" baseline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800" b="0" i="0" u="none" strike="noStrike" cap="none" baseline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Thank You!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baseline="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17</a:t>
            </a:fld>
            <a:endParaRPr lang="en-US" sz="1200" b="0" i="0" u="none" strike="noStrike" cap="none" baseline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85649380"/>
      </p:ext>
    </p:extLst>
  </p:cSld>
  <p:clrMapOvr>
    <a:masterClrMapping/>
  </p:clrMapOvr>
  <p:transition spd="slow">
    <p:cut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/>
          <p:nvPr/>
        </p:nvSpPr>
        <p:spPr>
          <a:xfrm>
            <a:off x="637285" y="1229994"/>
            <a:ext cx="3930472" cy="4845342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 baseline="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" name="Shape 98"/>
          <p:cNvSpPr/>
          <p:nvPr/>
        </p:nvSpPr>
        <p:spPr>
          <a:xfrm>
            <a:off x="4682112" y="1225421"/>
            <a:ext cx="3930472" cy="4845342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 baseline="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02" name="Shape 102"/>
          <p:cNvCxnSpPr/>
          <p:nvPr/>
        </p:nvCxnSpPr>
        <p:spPr>
          <a:xfrm>
            <a:off x="399245" y="215815"/>
            <a:ext cx="8345503" cy="0"/>
          </a:xfrm>
          <a:prstGeom prst="straightConnector1">
            <a:avLst/>
          </a:prstGeom>
          <a:noFill/>
          <a:ln w="9525" cap="flat" cmpd="sng">
            <a:solidFill>
              <a:srgbClr val="AEABAB"/>
            </a:solidFill>
            <a:prstDash val="solid"/>
            <a:miter/>
            <a:headEnd type="none" w="med" len="med"/>
            <a:tailEnd type="none" w="med" len="med"/>
          </a:ln>
        </p:spPr>
      </p:cxnSp>
      <p:sp>
        <p:nvSpPr>
          <p:cNvPr id="103" name="Shape 103"/>
          <p:cNvSpPr txBox="1"/>
          <p:nvPr/>
        </p:nvSpPr>
        <p:spPr>
          <a:xfrm>
            <a:off x="149154" y="0"/>
            <a:ext cx="2717612" cy="646331"/>
          </a:xfrm>
          <a:prstGeom prst="rect">
            <a:avLst/>
          </a:prstGeom>
          <a:solidFill>
            <a:srgbClr val="AC172B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800" b="0" i="0" u="none" strike="noStrike" cap="none" baseline="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800" b="0" i="0" u="none" strike="noStrike" cap="none" baseline="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Introductions and Agenda</a:t>
            </a:r>
          </a:p>
        </p:txBody>
      </p:sp>
      <p:sp>
        <p:nvSpPr>
          <p:cNvPr id="104" name="Shape 104"/>
          <p:cNvSpPr txBox="1">
            <a:spLocks noGrp="1"/>
          </p:cNvSpPr>
          <p:nvPr>
            <p:ph type="body" idx="1"/>
          </p:nvPr>
        </p:nvSpPr>
        <p:spPr>
          <a:xfrm>
            <a:off x="4983891" y="2036766"/>
            <a:ext cx="3522824" cy="403857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285750" lvl="0" indent="-285750">
              <a:lnSpc>
                <a:spcPct val="150000"/>
              </a:lnSpc>
              <a:spcBef>
                <a:spcPts val="0"/>
              </a:spcBef>
              <a:buClr>
                <a:srgbClr val="3A3838"/>
              </a:buClr>
              <a:buSzPct val="41000"/>
              <a:buFont typeface="Calibri" panose="020F0502020204030204" pitchFamily="34" charset="0"/>
              <a:buChar char="•"/>
            </a:pPr>
            <a:r>
              <a:rPr lang="en-US" sz="1600" dirty="0">
                <a:solidFill>
                  <a:srgbClr val="3A3838"/>
                </a:solidFill>
              </a:rPr>
              <a:t>Design </a:t>
            </a:r>
          </a:p>
          <a:p>
            <a:pPr marL="285750" lvl="0" indent="-285750">
              <a:lnSpc>
                <a:spcPct val="150000"/>
              </a:lnSpc>
              <a:spcBef>
                <a:spcPts val="0"/>
              </a:spcBef>
              <a:buClr>
                <a:srgbClr val="3A3838"/>
              </a:buClr>
              <a:buSzPct val="41000"/>
              <a:buFont typeface="Calibri" panose="020F0502020204030204" pitchFamily="34" charset="0"/>
              <a:buChar char="•"/>
            </a:pPr>
            <a:r>
              <a:rPr lang="en-US" sz="1600" dirty="0">
                <a:solidFill>
                  <a:srgbClr val="3A3838"/>
                </a:solidFill>
              </a:rPr>
              <a:t>Exterior Views and Landscape</a:t>
            </a:r>
          </a:p>
          <a:p>
            <a:pPr marL="285750" lvl="0" indent="-285750">
              <a:lnSpc>
                <a:spcPct val="150000"/>
              </a:lnSpc>
              <a:spcBef>
                <a:spcPts val="0"/>
              </a:spcBef>
              <a:buClr>
                <a:srgbClr val="3A3838"/>
              </a:buClr>
              <a:buSzPct val="41000"/>
              <a:buFont typeface="Calibri" panose="020F0502020204030204" pitchFamily="34" charset="0"/>
              <a:buChar char="•"/>
            </a:pPr>
            <a:r>
              <a:rPr lang="en-US" sz="1600" dirty="0">
                <a:solidFill>
                  <a:srgbClr val="3A3838"/>
                </a:solidFill>
              </a:rPr>
              <a:t>Schedule</a:t>
            </a:r>
          </a:p>
          <a:p>
            <a:pPr marL="285750" lvl="0" indent="-285750">
              <a:lnSpc>
                <a:spcPct val="150000"/>
              </a:lnSpc>
              <a:spcBef>
                <a:spcPts val="0"/>
              </a:spcBef>
              <a:buClr>
                <a:srgbClr val="3A3838"/>
              </a:buClr>
              <a:buSzPct val="41000"/>
              <a:buFont typeface="Calibri" panose="020F0502020204030204" pitchFamily="34" charset="0"/>
              <a:buChar char="•"/>
            </a:pPr>
            <a:r>
              <a:rPr lang="en-US" sz="1600" dirty="0">
                <a:solidFill>
                  <a:srgbClr val="3A3838"/>
                </a:solidFill>
              </a:rPr>
              <a:t>Site Phasing Plan</a:t>
            </a:r>
          </a:p>
          <a:p>
            <a:pPr marL="285750" lvl="0" indent="-285750">
              <a:lnSpc>
                <a:spcPct val="150000"/>
              </a:lnSpc>
              <a:spcBef>
                <a:spcPts val="0"/>
              </a:spcBef>
              <a:buClr>
                <a:srgbClr val="3A3838"/>
              </a:buClr>
              <a:buSzPct val="41000"/>
              <a:buFont typeface="Calibri" panose="020F0502020204030204" pitchFamily="34" charset="0"/>
              <a:buChar char="•"/>
            </a:pPr>
            <a:r>
              <a:rPr lang="en-US" sz="1600" dirty="0">
                <a:solidFill>
                  <a:srgbClr val="3A3838"/>
                </a:solidFill>
              </a:rPr>
              <a:t>“What’s happening now”</a:t>
            </a:r>
          </a:p>
          <a:p>
            <a:pPr marL="285750" lvl="0" indent="-285750">
              <a:lnSpc>
                <a:spcPct val="150000"/>
              </a:lnSpc>
              <a:spcBef>
                <a:spcPts val="0"/>
              </a:spcBef>
              <a:buClr>
                <a:srgbClr val="3A3838"/>
              </a:buClr>
              <a:buSzPct val="41000"/>
              <a:buFont typeface="Calibri" panose="020F0502020204030204" pitchFamily="34" charset="0"/>
              <a:buChar char="•"/>
            </a:pPr>
            <a:r>
              <a:rPr lang="en-US" sz="1600" dirty="0">
                <a:solidFill>
                  <a:srgbClr val="3A3838"/>
                </a:solidFill>
              </a:rPr>
              <a:t>Next Steps</a:t>
            </a:r>
          </a:p>
          <a:p>
            <a:pPr marL="285750" lvl="0" indent="-285750">
              <a:lnSpc>
                <a:spcPct val="150000"/>
              </a:lnSpc>
              <a:spcBef>
                <a:spcPts val="0"/>
              </a:spcBef>
              <a:buClr>
                <a:srgbClr val="3A3838"/>
              </a:buClr>
              <a:buSzPct val="41000"/>
              <a:buFont typeface="Calibri" panose="020F0502020204030204" pitchFamily="34" charset="0"/>
              <a:buChar char="•"/>
            </a:pPr>
            <a:r>
              <a:rPr lang="en-US" sz="1600" dirty="0">
                <a:solidFill>
                  <a:srgbClr val="3A3838"/>
                </a:solidFill>
              </a:rPr>
              <a:t>Feedback</a:t>
            </a: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3A3838"/>
              </a:buClr>
              <a:buSzPct val="25000"/>
              <a:buFont typeface="Arial"/>
              <a:buNone/>
            </a:pPr>
            <a:endParaRPr lang="en-US" sz="1600" b="1" i="0" u="none" strike="noStrike" cap="none" baseline="0" dirty="0">
              <a:solidFill>
                <a:srgbClr val="3A383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5" name="Shape 105"/>
          <p:cNvSpPr txBox="1"/>
          <p:nvPr/>
        </p:nvSpPr>
        <p:spPr>
          <a:xfrm>
            <a:off x="831274" y="2036766"/>
            <a:ext cx="3449782" cy="403857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buClr>
                <a:srgbClr val="3A3838"/>
              </a:buClr>
              <a:buSzPct val="25000"/>
              <a:buFont typeface="Arial"/>
              <a:buNone/>
            </a:pPr>
            <a:r>
              <a:rPr lang="en-US" sz="1600" b="1" dirty="0">
                <a:solidFill>
                  <a:srgbClr val="3A3838"/>
                </a:solidFill>
                <a:latin typeface="Calibri"/>
                <a:ea typeface="Calibri"/>
                <a:cs typeface="Calibri"/>
                <a:sym typeface="Calibri"/>
              </a:rPr>
              <a:t>Alicia Thomas</a:t>
            </a:r>
            <a:endParaRPr lang="en-US" sz="1600" b="1" i="0" u="none" strike="noStrike" cap="none" baseline="0" dirty="0">
              <a:solidFill>
                <a:srgbClr val="3A3838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>
              <a:buClr>
                <a:srgbClr val="3A3838"/>
              </a:buClr>
              <a:buSzPct val="25000"/>
            </a:pPr>
            <a:r>
              <a:rPr lang="en-US" sz="1500" dirty="0">
                <a:solidFill>
                  <a:srgbClr val="3A3838"/>
                </a:solidFill>
                <a:latin typeface="Calibri"/>
                <a:ea typeface="Calibri"/>
                <a:cs typeface="Calibri"/>
                <a:sym typeface="Calibri"/>
              </a:rPr>
              <a:t>21</a:t>
            </a:r>
            <a:r>
              <a:rPr lang="en-US" sz="1500" baseline="30000" dirty="0">
                <a:solidFill>
                  <a:srgbClr val="3A3838"/>
                </a:solidFill>
                <a:latin typeface="Calibri"/>
                <a:ea typeface="Calibri"/>
                <a:cs typeface="Calibri"/>
                <a:sym typeface="Calibri"/>
              </a:rPr>
              <a:t>st</a:t>
            </a:r>
            <a:r>
              <a:rPr lang="en-US" sz="1500" dirty="0">
                <a:solidFill>
                  <a:srgbClr val="3A3838"/>
                </a:solidFill>
                <a:latin typeface="Calibri"/>
                <a:ea typeface="Calibri"/>
                <a:cs typeface="Calibri"/>
                <a:sym typeface="Calibri"/>
              </a:rPr>
              <a:t> Century School Buildings Program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buClr>
                <a:srgbClr val="3A3838"/>
              </a:buClr>
              <a:buSzPct val="25000"/>
              <a:buFont typeface="Arial"/>
              <a:buNone/>
            </a:pPr>
            <a:r>
              <a:rPr lang="en-US" sz="1500" dirty="0">
                <a:solidFill>
                  <a:srgbClr val="3A3838"/>
                </a:solidFill>
                <a:latin typeface="Calibri"/>
                <a:ea typeface="Calibri"/>
                <a:cs typeface="Calibri"/>
                <a:sym typeface="Calibri"/>
              </a:rPr>
              <a:t>Program Coordinator</a:t>
            </a:r>
            <a:endParaRPr lang="en-US" sz="1500" b="0" i="0" u="none" strike="noStrike" cap="none" baseline="0" dirty="0">
              <a:solidFill>
                <a:srgbClr val="3A3838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buClr>
                <a:srgbClr val="3A3838"/>
              </a:buClr>
              <a:buSzPct val="25000"/>
              <a:buFont typeface="Arial"/>
              <a:buNone/>
            </a:pPr>
            <a:r>
              <a:rPr lang="en-US" sz="1500" b="0" i="0" u="none" strike="noStrike" cap="none" baseline="0" dirty="0">
                <a:solidFill>
                  <a:srgbClr val="3A3838"/>
                </a:solidFill>
                <a:latin typeface="Calibri"/>
                <a:ea typeface="Calibri"/>
                <a:cs typeface="Calibri"/>
                <a:sym typeface="Calibri"/>
              </a:rPr>
              <a:t>Baltimore City Schools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600" b="1" i="0" u="none" strike="noStrike" cap="none" baseline="0" dirty="0">
              <a:solidFill>
                <a:srgbClr val="3A3838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buClr>
                <a:srgbClr val="3A3838"/>
              </a:buClr>
              <a:buSzPct val="25000"/>
              <a:buFont typeface="Arial"/>
              <a:buNone/>
            </a:pPr>
            <a:r>
              <a:rPr lang="en-US" sz="1600" b="1" i="0" u="none" strike="noStrike" cap="none" baseline="0" dirty="0">
                <a:solidFill>
                  <a:srgbClr val="3A3838"/>
                </a:solidFill>
                <a:latin typeface="Calibri"/>
                <a:ea typeface="Calibri"/>
                <a:cs typeface="Calibri"/>
                <a:sym typeface="Calibri"/>
              </a:rPr>
              <a:t>Tiara Moorman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buClr>
                <a:srgbClr val="3A3838"/>
              </a:buClr>
              <a:buSzPct val="25000"/>
              <a:buFont typeface="Arial"/>
              <a:buNone/>
            </a:pPr>
            <a:r>
              <a:rPr lang="en-US" sz="1500" b="0" i="0" u="none" strike="noStrike" cap="none" baseline="0" dirty="0">
                <a:solidFill>
                  <a:srgbClr val="3A3838"/>
                </a:solidFill>
                <a:latin typeface="Calibri"/>
                <a:ea typeface="Calibri"/>
                <a:cs typeface="Calibri"/>
                <a:sym typeface="Calibri"/>
              </a:rPr>
              <a:t>Project Manager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buClr>
                <a:srgbClr val="3A3838"/>
              </a:buClr>
              <a:buSzPct val="25000"/>
              <a:buFont typeface="Arial"/>
              <a:buNone/>
            </a:pPr>
            <a:r>
              <a:rPr lang="en-US" sz="1500" b="0" i="0" u="none" strike="noStrike" cap="none" baseline="0" dirty="0">
                <a:solidFill>
                  <a:srgbClr val="3A3838"/>
                </a:solidFill>
                <a:latin typeface="Calibri"/>
                <a:ea typeface="Calibri"/>
                <a:cs typeface="Calibri"/>
                <a:sym typeface="Calibri"/>
              </a:rPr>
              <a:t>Maryland Stadium Authority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lang="en-US" sz="1600" b="1" dirty="0">
              <a:solidFill>
                <a:srgbClr val="3A3838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>
              <a:buClr>
                <a:schemeClr val="dk1"/>
              </a:buClr>
            </a:pPr>
            <a:r>
              <a:rPr lang="en-US" sz="1600" b="1" dirty="0">
                <a:solidFill>
                  <a:srgbClr val="3A3838"/>
                </a:solidFill>
                <a:latin typeface="Calibri"/>
                <a:ea typeface="Calibri"/>
                <a:cs typeface="Calibri"/>
                <a:sym typeface="Calibri"/>
              </a:rPr>
              <a:t>Jerry </a:t>
            </a:r>
            <a:r>
              <a:rPr lang="en-US" sz="1600" b="1" dirty="0" err="1">
                <a:solidFill>
                  <a:srgbClr val="3A3838"/>
                </a:solidFill>
                <a:latin typeface="Calibri"/>
                <a:ea typeface="Calibri"/>
                <a:cs typeface="Calibri"/>
                <a:sym typeface="Calibri"/>
              </a:rPr>
              <a:t>Marinzel</a:t>
            </a:r>
            <a:r>
              <a:rPr lang="en-US" sz="1600" b="1" dirty="0">
                <a:solidFill>
                  <a:srgbClr val="3A3838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</a:p>
          <a:p>
            <a:pPr lvl="0">
              <a:buClr>
                <a:schemeClr val="dk1"/>
              </a:buClr>
            </a:pPr>
            <a:r>
              <a:rPr lang="en-US" sz="1600" dirty="0">
                <a:solidFill>
                  <a:srgbClr val="3A3838"/>
                </a:solidFill>
                <a:latin typeface="Calibri"/>
                <a:ea typeface="Calibri"/>
                <a:cs typeface="Calibri"/>
                <a:sym typeface="Calibri"/>
              </a:rPr>
              <a:t>Project Architect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buClr>
                <a:srgbClr val="3A3838"/>
              </a:buClr>
              <a:buSzPct val="25000"/>
              <a:buFont typeface="Arial"/>
              <a:buNone/>
            </a:pPr>
            <a:r>
              <a:rPr lang="en-US" sz="1600" i="0" u="none" strike="noStrike" cap="none" baseline="0" dirty="0">
                <a:solidFill>
                  <a:srgbClr val="3A3838"/>
                </a:solidFill>
                <a:latin typeface="Calibri"/>
                <a:ea typeface="Calibri"/>
                <a:cs typeface="Calibri"/>
                <a:sym typeface="Calibri"/>
              </a:rPr>
              <a:t>Stantec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buClr>
                <a:srgbClr val="3A3838"/>
              </a:buClr>
              <a:buSzPct val="25000"/>
              <a:buFont typeface="Arial"/>
              <a:buNone/>
            </a:pPr>
            <a:endParaRPr lang="en-US" sz="1600" b="0" i="0" u="none" strike="noStrike" cap="none" baseline="0" dirty="0">
              <a:solidFill>
                <a:srgbClr val="3A3838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buClr>
                <a:srgbClr val="3A3838"/>
              </a:buClr>
              <a:buSzPct val="25000"/>
              <a:buFont typeface="Arial"/>
              <a:buNone/>
            </a:pPr>
            <a:r>
              <a:rPr lang="en-US" sz="1600" b="1" dirty="0">
                <a:solidFill>
                  <a:srgbClr val="3A3838"/>
                </a:solidFill>
                <a:latin typeface="Calibri"/>
                <a:ea typeface="Calibri"/>
                <a:cs typeface="Calibri"/>
                <a:sym typeface="Calibri"/>
              </a:rPr>
              <a:t>Aaron </a:t>
            </a:r>
            <a:r>
              <a:rPr lang="en-US" sz="1600" b="1" dirty="0" err="1">
                <a:solidFill>
                  <a:srgbClr val="3A3838"/>
                </a:solidFill>
                <a:latin typeface="Calibri"/>
                <a:ea typeface="Calibri"/>
                <a:cs typeface="Calibri"/>
                <a:sym typeface="Calibri"/>
              </a:rPr>
              <a:t>Mengel</a:t>
            </a:r>
            <a:endParaRPr lang="en-US" sz="1600" b="1" dirty="0">
              <a:solidFill>
                <a:srgbClr val="3A3838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buClr>
                <a:srgbClr val="3A3838"/>
              </a:buClr>
              <a:buSzPct val="25000"/>
              <a:buFont typeface="Arial"/>
              <a:buNone/>
            </a:pPr>
            <a:r>
              <a:rPr lang="en-US" sz="1600" dirty="0">
                <a:solidFill>
                  <a:srgbClr val="3A3838"/>
                </a:solidFill>
                <a:latin typeface="Calibri"/>
                <a:ea typeface="Calibri"/>
                <a:cs typeface="Calibri"/>
                <a:sym typeface="Calibri"/>
              </a:rPr>
              <a:t>Senior Project Manager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buClr>
                <a:srgbClr val="3A3838"/>
              </a:buClr>
              <a:buSzPct val="25000"/>
              <a:buFont typeface="Arial"/>
              <a:buNone/>
            </a:pPr>
            <a:r>
              <a:rPr lang="en-US" sz="1600" dirty="0">
                <a:solidFill>
                  <a:srgbClr val="3A3838"/>
                </a:solidFill>
                <a:latin typeface="Calibri"/>
                <a:ea typeface="Calibri"/>
                <a:cs typeface="Calibri"/>
                <a:sym typeface="Calibri"/>
              </a:rPr>
              <a:t>Skanska Construction Company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buClr>
                <a:srgbClr val="3A3838"/>
              </a:buClr>
              <a:buSzPct val="25000"/>
              <a:buFont typeface="Arial"/>
              <a:buNone/>
            </a:pPr>
            <a:endParaRPr lang="en-US" sz="1600" b="0" i="0" u="none" strike="noStrike" cap="none" baseline="0" dirty="0">
              <a:solidFill>
                <a:srgbClr val="3A383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6" name="Shape 106"/>
          <p:cNvSpPr txBox="1"/>
          <p:nvPr/>
        </p:nvSpPr>
        <p:spPr>
          <a:xfrm>
            <a:off x="620129" y="1225421"/>
            <a:ext cx="3947630" cy="646331"/>
          </a:xfrm>
          <a:prstGeom prst="rect">
            <a:avLst/>
          </a:prstGeom>
          <a:solidFill>
            <a:srgbClr val="3B3838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800" b="0" i="0" u="none" strike="noStrike" cap="none" baseline="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800" b="0" i="0" u="none" strike="noStrike" cap="none" baseline="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Introductions</a:t>
            </a:r>
          </a:p>
        </p:txBody>
      </p:sp>
      <p:sp>
        <p:nvSpPr>
          <p:cNvPr id="107" name="Shape 107"/>
          <p:cNvSpPr txBox="1"/>
          <p:nvPr/>
        </p:nvSpPr>
        <p:spPr>
          <a:xfrm>
            <a:off x="4682112" y="1225420"/>
            <a:ext cx="3947630" cy="646331"/>
          </a:xfrm>
          <a:prstGeom prst="rect">
            <a:avLst/>
          </a:prstGeom>
          <a:solidFill>
            <a:srgbClr val="3B3838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800" b="0" i="0" u="none" strike="noStrike" cap="none" baseline="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800" b="0" i="0" u="none" strike="noStrike" cap="none" baseline="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Agenda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baseline="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2</a:t>
            </a:fld>
            <a:endParaRPr lang="en-US" sz="1200" b="0" i="0" u="none" strike="noStrike" cap="none" baseline="0" dirty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Footer Placeholder 1">
            <a:extLst>
              <a:ext uri="{FF2B5EF4-FFF2-40B4-BE49-F238E27FC236}">
                <a16:creationId xmlns:a16="http://schemas.microsoft.com/office/drawing/2014/main" id="{74625D78-12B5-4D33-9C8E-71D79BAB32D0}"/>
              </a:ext>
            </a:extLst>
          </p:cNvPr>
          <p:cNvSpPr>
            <a:spLocks noGrp="1"/>
          </p:cNvSpPr>
          <p:nvPr>
            <p:ph type="ftr" idx="11"/>
          </p:nvPr>
        </p:nvSpPr>
        <p:spPr>
          <a:xfrm>
            <a:off x="279094" y="6338568"/>
            <a:ext cx="8350648" cy="365125"/>
          </a:xfrm>
        </p:spPr>
        <p:txBody>
          <a:bodyPr/>
          <a:lstStyle/>
          <a:p>
            <a:r>
              <a:rPr lang="en-US" sz="1100" dirty="0"/>
              <a:t>Community Meeting: “Construction Update” | Patterson High School &amp; Claremont Middle/High School | October 8, 2019  | www.baltimore21stcenturyschools.org</a:t>
            </a:r>
          </a:p>
        </p:txBody>
      </p:sp>
    </p:spTree>
    <p:extLst>
      <p:ext uri="{BB962C8B-B14F-4D97-AF65-F5344CB8AC3E}">
        <p14:creationId xmlns:p14="http://schemas.microsoft.com/office/powerpoint/2010/main" val="3660735349"/>
      </p:ext>
    </p:extLst>
  </p:cSld>
  <p:clrMapOvr>
    <a:masterClrMapping/>
  </p:clrMapOvr>
  <p:transition spd="slow">
    <p:cut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09AAA7EF-B1D0-4ECC-A157-FF02C308EF39}"/>
              </a:ext>
            </a:extLst>
          </p:cNvPr>
          <p:cNvSpPr/>
          <p:nvPr/>
        </p:nvSpPr>
        <p:spPr>
          <a:xfrm>
            <a:off x="606859" y="4186268"/>
            <a:ext cx="259970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endParaRPr lang="en-US" sz="1350" dirty="0">
              <a:solidFill>
                <a:srgbClr val="405059"/>
              </a:solidFill>
            </a:endParaRPr>
          </a:p>
          <a:p>
            <a:r>
              <a:rPr lang="en-US" sz="1350" dirty="0">
                <a:solidFill>
                  <a:srgbClr val="405059"/>
                </a:solidFill>
              </a:rPr>
              <a:t> 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sz="1350" dirty="0">
              <a:solidFill>
                <a:srgbClr val="405059"/>
              </a:solidFill>
            </a:endParaRPr>
          </a:p>
          <a:p>
            <a:r>
              <a:rPr lang="en-US" sz="1350" dirty="0">
                <a:solidFill>
                  <a:srgbClr val="405059"/>
                </a:solidFill>
              </a:rPr>
              <a:t> 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3448405-89B7-42DB-9B9A-08807948494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5257C2-2047-496E-ADFB-7B48127B21F0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16" name="Footer Placeholder 1">
            <a:extLst>
              <a:ext uri="{FF2B5EF4-FFF2-40B4-BE49-F238E27FC236}">
                <a16:creationId xmlns:a16="http://schemas.microsoft.com/office/drawing/2014/main" id="{717ABE1F-8EB1-4B5F-861E-63BB50B1C7BC}"/>
              </a:ext>
            </a:extLst>
          </p:cNvPr>
          <p:cNvSpPr txBox="1">
            <a:spLocks/>
          </p:cNvSpPr>
          <p:nvPr/>
        </p:nvSpPr>
        <p:spPr>
          <a:xfrm>
            <a:off x="279094" y="6356350"/>
            <a:ext cx="8350648" cy="365125"/>
          </a:xfrm>
          <a:prstGeom prst="rect">
            <a:avLst/>
          </a:prstGeom>
        </p:spPr>
        <p:txBody>
          <a:bodyPr/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1100" dirty="0"/>
              <a:t>Community Meeting: “Construction Update” | Patterson High School &amp; Claremont Middle/High School | October 8, 2019  | www.baltimore21stcenturyschools.org</a:t>
            </a:r>
          </a:p>
        </p:txBody>
      </p:sp>
      <p:sp>
        <p:nvSpPr>
          <p:cNvPr id="12" name="Shape 116">
            <a:extLst>
              <a:ext uri="{FF2B5EF4-FFF2-40B4-BE49-F238E27FC236}">
                <a16:creationId xmlns:a16="http://schemas.microsoft.com/office/drawing/2014/main" id="{F81C9ED6-CD51-427B-871A-B76F29C5A396}"/>
              </a:ext>
            </a:extLst>
          </p:cNvPr>
          <p:cNvSpPr txBox="1"/>
          <p:nvPr/>
        </p:nvSpPr>
        <p:spPr>
          <a:xfrm>
            <a:off x="140842" y="0"/>
            <a:ext cx="2453367" cy="64633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r>
              <a:rPr lang="en-US" sz="24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Design</a:t>
            </a:r>
            <a:r>
              <a:rPr lang="en-US"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800" b="0" i="0" u="none" strike="noStrike" cap="none" baseline="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Shape 222">
            <a:extLst>
              <a:ext uri="{FF2B5EF4-FFF2-40B4-BE49-F238E27FC236}">
                <a16:creationId xmlns:a16="http://schemas.microsoft.com/office/drawing/2014/main" id="{A9BA1E94-9ACF-464B-8668-40D4BC7399B8}"/>
              </a:ext>
            </a:extLst>
          </p:cNvPr>
          <p:cNvSpPr txBox="1"/>
          <p:nvPr/>
        </p:nvSpPr>
        <p:spPr>
          <a:xfrm>
            <a:off x="2687216" y="429658"/>
            <a:ext cx="4422711" cy="103524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800" dirty="0">
                <a:solidFill>
                  <a:srgbClr val="36609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3400" u="none" strike="noStrike" cap="none" baseline="0" dirty="0">
                <a:solidFill>
                  <a:schemeClr val="dk1"/>
                </a:solidFill>
                <a:latin typeface="Garamond" panose="02020404030301010803" pitchFamily="18" charset="0"/>
                <a:ea typeface="Calibri"/>
                <a:cs typeface="Calibri"/>
                <a:sym typeface="Calibri"/>
              </a:rPr>
              <a:t>Design </a:t>
            </a:r>
            <a:endParaRPr sz="3400" u="none" strike="noStrike" cap="none" baseline="0" dirty="0">
              <a:solidFill>
                <a:schemeClr val="dk1"/>
              </a:solidFill>
              <a:latin typeface="Garamond" panose="02020404030301010803" pitchFamily="18" charset="0"/>
              <a:ea typeface="Calibri"/>
              <a:cs typeface="Calibri"/>
              <a:sym typeface="Calibri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481" y="1495050"/>
            <a:ext cx="7736851" cy="4385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7485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5257C2-2047-496E-ADFB-7B48127B21F0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574" y="1241266"/>
            <a:ext cx="7736851" cy="4375467"/>
          </a:xfrm>
          <a:prstGeom prst="rect">
            <a:avLst/>
          </a:prstGeom>
        </p:spPr>
      </p:pic>
      <p:sp>
        <p:nvSpPr>
          <p:cNvPr id="4" name="Footer Placeholder 1">
            <a:extLst>
              <a:ext uri="{FF2B5EF4-FFF2-40B4-BE49-F238E27FC236}">
                <a16:creationId xmlns:a16="http://schemas.microsoft.com/office/drawing/2014/main" id="{717ABE1F-8EB1-4B5F-861E-63BB50B1C7BC}"/>
              </a:ext>
            </a:extLst>
          </p:cNvPr>
          <p:cNvSpPr txBox="1">
            <a:spLocks/>
          </p:cNvSpPr>
          <p:nvPr/>
        </p:nvSpPr>
        <p:spPr>
          <a:xfrm>
            <a:off x="279094" y="6356350"/>
            <a:ext cx="8350648" cy="365125"/>
          </a:xfrm>
          <a:prstGeom prst="rect">
            <a:avLst/>
          </a:prstGeom>
        </p:spPr>
        <p:txBody>
          <a:bodyPr/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1100" dirty="0"/>
              <a:t>Community Meeting: “Construction Update” | Patterson High School &amp; Claremont Middle/High School | October 8, 2019  | www.baltimore21stcenturyschools.org</a:t>
            </a:r>
          </a:p>
        </p:txBody>
      </p:sp>
    </p:spTree>
    <p:extLst>
      <p:ext uri="{BB962C8B-B14F-4D97-AF65-F5344CB8AC3E}">
        <p14:creationId xmlns:p14="http://schemas.microsoft.com/office/powerpoint/2010/main" val="42147105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5257C2-2047-496E-ADFB-7B48127B21F0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574" y="1241266"/>
            <a:ext cx="7736851" cy="4375467"/>
          </a:xfrm>
          <a:prstGeom prst="rect">
            <a:avLst/>
          </a:prstGeom>
        </p:spPr>
      </p:pic>
      <p:sp>
        <p:nvSpPr>
          <p:cNvPr id="4" name="Footer Placeholder 1">
            <a:extLst>
              <a:ext uri="{FF2B5EF4-FFF2-40B4-BE49-F238E27FC236}">
                <a16:creationId xmlns:a16="http://schemas.microsoft.com/office/drawing/2014/main" id="{717ABE1F-8EB1-4B5F-861E-63BB50B1C7BC}"/>
              </a:ext>
            </a:extLst>
          </p:cNvPr>
          <p:cNvSpPr txBox="1">
            <a:spLocks/>
          </p:cNvSpPr>
          <p:nvPr/>
        </p:nvSpPr>
        <p:spPr>
          <a:xfrm>
            <a:off x="279094" y="6356350"/>
            <a:ext cx="8350648" cy="365125"/>
          </a:xfrm>
          <a:prstGeom prst="rect">
            <a:avLst/>
          </a:prstGeom>
        </p:spPr>
        <p:txBody>
          <a:bodyPr/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1100" dirty="0"/>
              <a:t>Community Meeting: “Construction Update” | Patterson High School &amp; Claremont Middle/High School | October 8, 2019  | www.baltimore21stcenturyschools.org</a:t>
            </a:r>
          </a:p>
        </p:txBody>
      </p:sp>
    </p:spTree>
    <p:extLst>
      <p:ext uri="{BB962C8B-B14F-4D97-AF65-F5344CB8AC3E}">
        <p14:creationId xmlns:p14="http://schemas.microsoft.com/office/powerpoint/2010/main" val="10600917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5257C2-2047-496E-ADFB-7B48127B21F0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574" y="1236383"/>
            <a:ext cx="7736851" cy="4385234"/>
          </a:xfrm>
          <a:prstGeom prst="rect">
            <a:avLst/>
          </a:prstGeom>
        </p:spPr>
      </p:pic>
      <p:sp>
        <p:nvSpPr>
          <p:cNvPr id="4" name="Footer Placeholder 1">
            <a:extLst>
              <a:ext uri="{FF2B5EF4-FFF2-40B4-BE49-F238E27FC236}">
                <a16:creationId xmlns:a16="http://schemas.microsoft.com/office/drawing/2014/main" id="{717ABE1F-8EB1-4B5F-861E-63BB50B1C7BC}"/>
              </a:ext>
            </a:extLst>
          </p:cNvPr>
          <p:cNvSpPr txBox="1">
            <a:spLocks/>
          </p:cNvSpPr>
          <p:nvPr/>
        </p:nvSpPr>
        <p:spPr>
          <a:xfrm>
            <a:off x="279094" y="6356350"/>
            <a:ext cx="8350648" cy="365125"/>
          </a:xfrm>
          <a:prstGeom prst="rect">
            <a:avLst/>
          </a:prstGeom>
        </p:spPr>
        <p:txBody>
          <a:bodyPr/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1100" dirty="0"/>
              <a:t>Community Meeting: “Construction Update” | Patterson High School &amp; Claremont Middle/High School | October 8, 2019  | www.baltimore21stcenturyschools.org</a:t>
            </a:r>
          </a:p>
        </p:txBody>
      </p:sp>
    </p:spTree>
    <p:extLst>
      <p:ext uri="{BB962C8B-B14F-4D97-AF65-F5344CB8AC3E}">
        <p14:creationId xmlns:p14="http://schemas.microsoft.com/office/powerpoint/2010/main" val="3744735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-27992"/>
            <a:ext cx="2450988" cy="642247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kern="0" dirty="0">
                <a:solidFill>
                  <a:srgbClr val="FFFFFF"/>
                </a:solidFill>
                <a:latin typeface="Garamond" panose="02020404030301010803" pitchFamily="18" charset="0"/>
                <a:sym typeface="Arial"/>
              </a:rPr>
              <a:t>Demolition &amp; Construction Phases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06024" y="1666198"/>
            <a:ext cx="7554191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latin typeface="Garamond" panose="02020404030301010803" pitchFamily="18" charset="0"/>
            </a:endParaRPr>
          </a:p>
          <a:p>
            <a:r>
              <a:rPr lang="en-US" sz="1800" b="1" dirty="0">
                <a:latin typeface="Garamond" panose="02020404030301010803" pitchFamily="18" charset="0"/>
              </a:rPr>
              <a:t>Project Schedule</a:t>
            </a:r>
          </a:p>
          <a:p>
            <a:endParaRPr lang="en-US" dirty="0">
              <a:latin typeface="Garamond" panose="02020404030301010803" pitchFamily="18" charset="0"/>
            </a:endParaRPr>
          </a:p>
          <a:p>
            <a:r>
              <a:rPr lang="en-US" b="1" dirty="0">
                <a:latin typeface="Garamond" panose="02020404030301010803" pitchFamily="18" charset="0"/>
              </a:rPr>
              <a:t>Phase 1 &amp; 2 – Construction of new Patterson High School &amp; Claremont Middle/High School</a:t>
            </a:r>
          </a:p>
          <a:p>
            <a:pPr marL="576263" lvl="8" indent="-285750">
              <a:buFont typeface="Arial" panose="020B0604020202020204" pitchFamily="34" charset="0"/>
              <a:buChar char="•"/>
              <a:tabLst>
                <a:tab pos="576263" algn="l"/>
              </a:tabLst>
            </a:pPr>
            <a:endParaRPr lang="en-US" dirty="0">
              <a:latin typeface="Garamond" panose="02020404030301010803" pitchFamily="18" charset="0"/>
            </a:endParaRPr>
          </a:p>
          <a:p>
            <a:pPr marL="576263" lvl="8" indent="-285750">
              <a:buFont typeface="Arial" panose="020B0604020202020204" pitchFamily="34" charset="0"/>
              <a:buChar char="•"/>
              <a:tabLst>
                <a:tab pos="576263" algn="l"/>
              </a:tabLst>
            </a:pPr>
            <a:r>
              <a:rPr lang="en-US" dirty="0">
                <a:latin typeface="Garamond" panose="02020404030301010803" pitchFamily="18" charset="0"/>
              </a:rPr>
              <a:t>Duration 24 months starting at Notice to Proceed (NTP)</a:t>
            </a:r>
          </a:p>
          <a:p>
            <a:pPr marL="576263" lvl="8" indent="-285750">
              <a:buFont typeface="Arial" panose="020B0604020202020204" pitchFamily="34" charset="0"/>
              <a:buChar char="•"/>
            </a:pPr>
            <a:r>
              <a:rPr lang="en-US" dirty="0">
                <a:latin typeface="Garamond" panose="02020404030301010803" pitchFamily="18" charset="0"/>
              </a:rPr>
              <a:t>July 2019 to June 2021</a:t>
            </a:r>
          </a:p>
          <a:p>
            <a:endParaRPr lang="en-US" dirty="0">
              <a:latin typeface="Garamond" panose="02020404030301010803" pitchFamily="18" charset="0"/>
            </a:endParaRPr>
          </a:p>
          <a:p>
            <a:r>
              <a:rPr lang="en-US" b="1" dirty="0">
                <a:latin typeface="Garamond" panose="02020404030301010803" pitchFamily="18" charset="0"/>
              </a:rPr>
              <a:t>Phase 3 – Abatement and Demolition of the Existing Patterson High School &amp; Site Construction</a:t>
            </a:r>
          </a:p>
          <a:p>
            <a:pPr marL="342900" indent="-342900">
              <a:buAutoNum type="arabicPeriod"/>
            </a:pPr>
            <a:endParaRPr lang="en-US" dirty="0">
              <a:latin typeface="Garamond" panose="02020404030301010803" pitchFamily="18" charset="0"/>
            </a:endParaRPr>
          </a:p>
          <a:p>
            <a:pPr marL="576263" indent="-342900">
              <a:buFont typeface="Arial" panose="020B0604020202020204" pitchFamily="34" charset="0"/>
              <a:buChar char="•"/>
            </a:pPr>
            <a:r>
              <a:rPr lang="en-US" dirty="0">
                <a:latin typeface="Garamond" panose="02020404030301010803" pitchFamily="18" charset="0"/>
              </a:rPr>
              <a:t>July 2021 to June 2022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65318" y="1007918"/>
            <a:ext cx="33666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Garamond" panose="02020404030301010803" pitchFamily="18" charset="0"/>
              </a:rPr>
              <a:t>Basic overview</a:t>
            </a:r>
          </a:p>
        </p:txBody>
      </p:sp>
      <p:sp>
        <p:nvSpPr>
          <p:cNvPr id="7" name="Footer Placeholder 1">
            <a:extLst>
              <a:ext uri="{FF2B5EF4-FFF2-40B4-BE49-F238E27FC236}">
                <a16:creationId xmlns:a16="http://schemas.microsoft.com/office/drawing/2014/main" id="{717ABE1F-8EB1-4B5F-861E-63BB50B1C7BC}"/>
              </a:ext>
            </a:extLst>
          </p:cNvPr>
          <p:cNvSpPr txBox="1">
            <a:spLocks/>
          </p:cNvSpPr>
          <p:nvPr/>
        </p:nvSpPr>
        <p:spPr>
          <a:xfrm>
            <a:off x="279094" y="6356350"/>
            <a:ext cx="8350648" cy="365125"/>
          </a:xfrm>
          <a:prstGeom prst="rect">
            <a:avLst/>
          </a:prstGeom>
        </p:spPr>
        <p:txBody>
          <a:bodyPr/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1100" dirty="0"/>
              <a:t>Community Meeting: “Construction Update” | Patterson High School &amp; Claremont Middle/High School | October 8, 2019  | www.baltimore21stcenturyschools.org</a:t>
            </a:r>
          </a:p>
        </p:txBody>
      </p:sp>
    </p:spTree>
    <p:extLst>
      <p:ext uri="{BB962C8B-B14F-4D97-AF65-F5344CB8AC3E}">
        <p14:creationId xmlns:p14="http://schemas.microsoft.com/office/powerpoint/2010/main" val="17360203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-27992"/>
            <a:ext cx="2450988" cy="642247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kern="0" dirty="0">
                <a:solidFill>
                  <a:srgbClr val="FFFFFF"/>
                </a:solidFill>
                <a:latin typeface="Garamond" panose="02020404030301010803" pitchFamily="18" charset="0"/>
                <a:sym typeface="Arial"/>
              </a:rPr>
              <a:t>Demolition &amp; Construction Phases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06024" y="1666198"/>
            <a:ext cx="7947032" cy="4370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Garamond" panose="02020404030301010803" pitchFamily="18" charset="0"/>
              </a:rPr>
              <a:t>Hours of Operation</a:t>
            </a:r>
          </a:p>
          <a:p>
            <a:pPr marL="576263" lvl="8" indent="-285750">
              <a:buFont typeface="Arial" panose="020B0604020202020204" pitchFamily="34" charset="0"/>
              <a:buChar char="•"/>
              <a:tabLst>
                <a:tab pos="576263" algn="l"/>
              </a:tabLst>
            </a:pPr>
            <a:endParaRPr lang="en-US" sz="1000" dirty="0">
              <a:latin typeface="Garamond" panose="02020404030301010803" pitchFamily="18" charset="0"/>
            </a:endParaRPr>
          </a:p>
          <a:p>
            <a:pPr marL="576263" lvl="8" indent="-285750">
              <a:buFont typeface="Arial" panose="020B0604020202020204" pitchFamily="34" charset="0"/>
              <a:buChar char="•"/>
              <a:tabLst>
                <a:tab pos="576263" algn="l"/>
              </a:tabLst>
            </a:pPr>
            <a:r>
              <a:rPr lang="en-US" dirty="0">
                <a:latin typeface="Garamond" panose="02020404030301010803" pitchFamily="18" charset="0"/>
              </a:rPr>
              <a:t>6 am to 7 pm</a:t>
            </a:r>
          </a:p>
          <a:p>
            <a:endParaRPr lang="en-US" dirty="0">
              <a:latin typeface="Garamond" panose="02020404030301010803" pitchFamily="18" charset="0"/>
            </a:endParaRPr>
          </a:p>
          <a:p>
            <a:r>
              <a:rPr lang="en-US" b="1" dirty="0">
                <a:latin typeface="Garamond" panose="02020404030301010803" pitchFamily="18" charset="0"/>
              </a:rPr>
              <a:t>Truck Plan</a:t>
            </a:r>
          </a:p>
          <a:p>
            <a:pPr marL="342900" indent="-342900">
              <a:buAutoNum type="arabicPeriod"/>
            </a:pPr>
            <a:endParaRPr lang="en-US" sz="1000" dirty="0">
              <a:latin typeface="Garamond" panose="02020404030301010803" pitchFamily="18" charset="0"/>
            </a:endParaRPr>
          </a:p>
          <a:p>
            <a:pPr marL="576263" indent="-342900">
              <a:buFont typeface="Arial" panose="020B0604020202020204" pitchFamily="34" charset="0"/>
              <a:buChar char="•"/>
            </a:pPr>
            <a:r>
              <a:rPr lang="en-US" dirty="0">
                <a:latin typeface="Garamond" panose="02020404030301010803" pitchFamily="18" charset="0"/>
              </a:rPr>
              <a:t>MD 95</a:t>
            </a:r>
          </a:p>
          <a:p>
            <a:pPr marL="576263" indent="-342900">
              <a:buFont typeface="Arial" panose="020B0604020202020204" pitchFamily="34" charset="0"/>
              <a:buChar char="•"/>
            </a:pPr>
            <a:r>
              <a:rPr lang="en-US" dirty="0">
                <a:latin typeface="Garamond" panose="02020404030301010803" pitchFamily="18" charset="0"/>
              </a:rPr>
              <a:t>Eastern Avenue</a:t>
            </a:r>
          </a:p>
          <a:p>
            <a:pPr marL="576263" indent="-342900">
              <a:buFont typeface="Arial" panose="020B0604020202020204" pitchFamily="34" charset="0"/>
              <a:buChar char="•"/>
            </a:pPr>
            <a:r>
              <a:rPr lang="en-US" dirty="0">
                <a:latin typeface="Garamond" panose="02020404030301010803" pitchFamily="18" charset="0"/>
              </a:rPr>
              <a:t>Kane St</a:t>
            </a:r>
          </a:p>
          <a:p>
            <a:pPr marL="576263" indent="-342900">
              <a:buFont typeface="Arial" panose="020B0604020202020204" pitchFamily="34" charset="0"/>
              <a:buChar char="•"/>
            </a:pPr>
            <a:r>
              <a:rPr lang="en-US" dirty="0">
                <a:latin typeface="Garamond" panose="02020404030301010803" pitchFamily="18" charset="0"/>
              </a:rPr>
              <a:t>No idling or overnight deliveries</a:t>
            </a:r>
          </a:p>
          <a:p>
            <a:endParaRPr lang="en-US" b="1" dirty="0">
              <a:latin typeface="Garamond" panose="02020404030301010803" pitchFamily="18" charset="0"/>
            </a:endParaRPr>
          </a:p>
          <a:p>
            <a:r>
              <a:rPr lang="en-US" b="1" dirty="0">
                <a:latin typeface="Garamond" panose="02020404030301010803" pitchFamily="18" charset="0"/>
              </a:rPr>
              <a:t>Rodent Plan</a:t>
            </a:r>
          </a:p>
          <a:p>
            <a:endParaRPr lang="en-US" sz="1000" dirty="0">
              <a:latin typeface="Garamond" panose="02020404030301010803" pitchFamily="18" charset="0"/>
            </a:endParaRPr>
          </a:p>
          <a:p>
            <a:pPr marL="457200" indent="-285750">
              <a:buFont typeface="Arial" panose="020B0604020202020204" pitchFamily="34" charset="0"/>
              <a:buChar char="•"/>
            </a:pPr>
            <a:r>
              <a:rPr lang="en-US" dirty="0">
                <a:latin typeface="Garamond" panose="02020404030301010803" pitchFamily="18" charset="0"/>
              </a:rPr>
              <a:t>Rodent mitigation for both construction and demo phases</a:t>
            </a:r>
            <a:endParaRPr lang="en-US" b="1" dirty="0">
              <a:latin typeface="Garamond" panose="02020404030301010803" pitchFamily="18" charset="0"/>
            </a:endParaRPr>
          </a:p>
          <a:p>
            <a:endParaRPr lang="en-US" b="1" dirty="0">
              <a:latin typeface="Garamond" panose="02020404030301010803" pitchFamily="18" charset="0"/>
            </a:endParaRPr>
          </a:p>
          <a:p>
            <a:r>
              <a:rPr lang="en-US" b="1" dirty="0">
                <a:latin typeface="Garamond" panose="02020404030301010803" pitchFamily="18" charset="0"/>
              </a:rPr>
              <a:t>Logistics</a:t>
            </a:r>
            <a:endParaRPr lang="en-US" dirty="0">
              <a:latin typeface="Garamond" panose="02020404030301010803" pitchFamily="18" charset="0"/>
            </a:endParaRPr>
          </a:p>
          <a:p>
            <a:endParaRPr lang="en-US" sz="1000" dirty="0">
              <a:latin typeface="Garamond" panose="02020404030301010803" pitchFamily="18" charset="0"/>
            </a:endParaRPr>
          </a:p>
          <a:p>
            <a:pPr marL="576263" indent="-342900">
              <a:buFont typeface="Arial" panose="020B0604020202020204" pitchFamily="34" charset="0"/>
              <a:buChar char="•"/>
            </a:pPr>
            <a:r>
              <a:rPr lang="en-US" dirty="0">
                <a:latin typeface="Garamond" panose="02020404030301010803" pitchFamily="18" charset="0"/>
              </a:rPr>
              <a:t>Waste management will be handled by onsite dumpsters</a:t>
            </a:r>
          </a:p>
          <a:p>
            <a:pPr marL="576263" indent="-342900">
              <a:buFont typeface="Arial" panose="020B0604020202020204" pitchFamily="34" charset="0"/>
              <a:buChar char="•"/>
            </a:pPr>
            <a:r>
              <a:rPr lang="en-US" dirty="0">
                <a:latin typeface="Garamond" panose="02020404030301010803" pitchFamily="18" charset="0"/>
              </a:rPr>
              <a:t>Regular street sweeping to keep roads clean</a:t>
            </a:r>
          </a:p>
          <a:p>
            <a:pPr marL="576263" indent="-342900">
              <a:buFont typeface="Arial" panose="020B0604020202020204" pitchFamily="34" charset="0"/>
              <a:buChar char="•"/>
            </a:pPr>
            <a:r>
              <a:rPr lang="en-US" dirty="0">
                <a:latin typeface="Garamond" panose="02020404030301010803" pitchFamily="18" charset="0"/>
              </a:rPr>
              <a:t>Site security will be provided by perimeter fence and cameras</a:t>
            </a:r>
          </a:p>
          <a:p>
            <a:pPr marL="576263" indent="-342900">
              <a:buFont typeface="Arial" panose="020B0604020202020204" pitchFamily="34" charset="0"/>
              <a:buChar char="•"/>
            </a:pPr>
            <a:endParaRPr lang="en-US" dirty="0">
              <a:latin typeface="Garamond" panose="02020404030301010803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796212" y="971167"/>
            <a:ext cx="33666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Garamond" panose="02020404030301010803" pitchFamily="18" charset="0"/>
              </a:rPr>
              <a:t>Basic overview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5675" y="1592694"/>
            <a:ext cx="4957381" cy="2664982"/>
          </a:xfrm>
          <a:prstGeom prst="rect">
            <a:avLst/>
          </a:prstGeom>
        </p:spPr>
      </p:pic>
      <p:sp>
        <p:nvSpPr>
          <p:cNvPr id="7" name="Footer Placeholder 1">
            <a:extLst>
              <a:ext uri="{FF2B5EF4-FFF2-40B4-BE49-F238E27FC236}">
                <a16:creationId xmlns:a16="http://schemas.microsoft.com/office/drawing/2014/main" id="{717ABE1F-8EB1-4B5F-861E-63BB50B1C7BC}"/>
              </a:ext>
            </a:extLst>
          </p:cNvPr>
          <p:cNvSpPr txBox="1">
            <a:spLocks/>
          </p:cNvSpPr>
          <p:nvPr/>
        </p:nvSpPr>
        <p:spPr>
          <a:xfrm>
            <a:off x="279094" y="6356350"/>
            <a:ext cx="8350648" cy="365125"/>
          </a:xfrm>
          <a:prstGeom prst="rect">
            <a:avLst/>
          </a:prstGeom>
        </p:spPr>
        <p:txBody>
          <a:bodyPr/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1100" dirty="0"/>
              <a:t>Community Meeting: “Construction Update” | Patterson High School &amp; Claremont Middle/High School | October 8, 2019  | www.baltimore21stcenturyschools.org</a:t>
            </a:r>
          </a:p>
        </p:txBody>
      </p:sp>
    </p:spTree>
    <p:extLst>
      <p:ext uri="{BB962C8B-B14F-4D97-AF65-F5344CB8AC3E}">
        <p14:creationId xmlns:p14="http://schemas.microsoft.com/office/powerpoint/2010/main" val="33739306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200" dirty="0">
                <a:latin typeface="Garamond" panose="02020404030301010803" pitchFamily="18" charset="0"/>
              </a:rPr>
              <a:t>Phase 1 &amp; 2 Logistics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3449" y="1280574"/>
            <a:ext cx="7277099" cy="498191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baseline="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9</a:t>
            </a:fld>
            <a:endParaRPr lang="en-US" sz="1200" b="0" i="0" u="none" strike="noStrike" cap="none" baseline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Footer Placeholder 1">
            <a:extLst>
              <a:ext uri="{FF2B5EF4-FFF2-40B4-BE49-F238E27FC236}">
                <a16:creationId xmlns:a16="http://schemas.microsoft.com/office/drawing/2014/main" id="{717ABE1F-8EB1-4B5F-861E-63BB50B1C7BC}"/>
              </a:ext>
            </a:extLst>
          </p:cNvPr>
          <p:cNvSpPr txBox="1">
            <a:spLocks/>
          </p:cNvSpPr>
          <p:nvPr/>
        </p:nvSpPr>
        <p:spPr>
          <a:xfrm>
            <a:off x="279094" y="6356350"/>
            <a:ext cx="8350648" cy="365125"/>
          </a:xfrm>
          <a:prstGeom prst="rect">
            <a:avLst/>
          </a:prstGeom>
        </p:spPr>
        <p:txBody>
          <a:bodyPr/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1100" dirty="0"/>
              <a:t>Community Meeting: “Construction Update” | Patterson High School &amp; Claremont Middle/High School | October 8, 2019  | www.baltimore21stcenturyschools.org</a:t>
            </a:r>
          </a:p>
        </p:txBody>
      </p:sp>
    </p:spTree>
    <p:extLst>
      <p:ext uri="{BB962C8B-B14F-4D97-AF65-F5344CB8AC3E}">
        <p14:creationId xmlns:p14="http://schemas.microsoft.com/office/powerpoint/2010/main" val="207695211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84A849C02ACC5468BFC25FDE99F128C" ma:contentTypeVersion="5" ma:contentTypeDescription="Create a new document." ma:contentTypeScope="" ma:versionID="6a4a94837fe8be08dcb5cae23a60bf62">
  <xsd:schema xmlns:xsd="http://www.w3.org/2001/XMLSchema" xmlns:xs="http://www.w3.org/2001/XMLSchema" xmlns:p="http://schemas.microsoft.com/office/2006/metadata/properties" xmlns:ns3="30b6df28-023c-4fdb-aac4-42ebfd787201" targetNamespace="http://schemas.microsoft.com/office/2006/metadata/properties" ma:root="true" ma:fieldsID="425bae3a5996f6e2dfbd0d2587e056f6" ns3:_="">
    <xsd:import namespace="30b6df28-023c-4fdb-aac4-42ebfd787201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0b6df28-023c-4fdb-aac4-42ebfd78720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OCR" ma:index="12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5376D70-1ECF-4C2D-AD48-3A5E4AA93C84}">
  <ds:schemaRefs>
    <ds:schemaRef ds:uri="http://purl.org/dc/terms/"/>
    <ds:schemaRef ds:uri="http://purl.org/dc/elements/1.1/"/>
    <ds:schemaRef ds:uri="http://schemas.openxmlformats.org/package/2006/metadata/core-properties"/>
    <ds:schemaRef ds:uri="http://www.w3.org/XML/1998/namespace"/>
    <ds:schemaRef ds:uri="http://schemas.microsoft.com/office/infopath/2007/PartnerControls"/>
    <ds:schemaRef ds:uri="http://schemas.microsoft.com/office/2006/documentManagement/types"/>
    <ds:schemaRef ds:uri="30b6df28-023c-4fdb-aac4-42ebfd787201"/>
    <ds:schemaRef ds:uri="http://schemas.microsoft.com/office/2006/metadata/properties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0F4D5404-D735-4566-967F-E6E359BE4D9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0b6df28-023c-4fdb-aac4-42ebfd78720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6B94AA64-5F90-4690-958A-3275A3065BA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13853</TotalTime>
  <Words>810</Words>
  <Application>Microsoft Office PowerPoint</Application>
  <PresentationFormat>On-screen Show (4:3)</PresentationFormat>
  <Paragraphs>166</Paragraphs>
  <Slides>17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Futura Lt BT</vt:lpstr>
      <vt:lpstr>Calibri</vt:lpstr>
      <vt:lpstr>Garamond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Phase 1 &amp; 2 Logistics</vt:lpstr>
      <vt:lpstr>Phase 3a Logistics</vt:lpstr>
      <vt:lpstr>Phase 3 Logistics</vt:lpstr>
      <vt:lpstr>Area A Foundations</vt:lpstr>
      <vt:lpstr>Site Work &amp; Utilities</vt:lpstr>
      <vt:lpstr>Area C, D and E Rammed Aggregate Piers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Price, Nicole</dc:creator>
  <cp:lastModifiedBy>Thomas, Alicia</cp:lastModifiedBy>
  <cp:revision>207</cp:revision>
  <dcterms:modified xsi:type="dcterms:W3CDTF">2019-10-08T19:31:50Z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0x010100784A849C02ACC5468BFC25FDE99F128C</vt:lpwstr>
  </property>
</Properties>
</file>